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5" r:id="rId1"/>
  </p:sldMasterIdLst>
  <p:sldIdLst>
    <p:sldId id="316" r:id="rId2"/>
    <p:sldId id="340" r:id="rId3"/>
    <p:sldId id="342" r:id="rId4"/>
    <p:sldId id="341" r:id="rId5"/>
    <p:sldId id="343" r:id="rId6"/>
    <p:sldId id="344" r:id="rId7"/>
    <p:sldId id="345" r:id="rId8"/>
    <p:sldId id="346" r:id="rId9"/>
    <p:sldId id="348" r:id="rId10"/>
    <p:sldId id="347" r:id="rId11"/>
    <p:sldId id="350" r:id="rId12"/>
    <p:sldId id="355" r:id="rId13"/>
    <p:sldId id="351" r:id="rId14"/>
    <p:sldId id="352" r:id="rId15"/>
    <p:sldId id="353" r:id="rId16"/>
    <p:sldId id="354" r:id="rId17"/>
    <p:sldId id="356" r:id="rId18"/>
    <p:sldId id="357" r:id="rId19"/>
    <p:sldId id="349" r:id="rId20"/>
    <p:sldId id="358" r:id="rId21"/>
    <p:sldId id="295" r:id="rId22"/>
    <p:sldId id="359" r:id="rId23"/>
    <p:sldId id="360" r:id="rId24"/>
    <p:sldId id="361" r:id="rId25"/>
    <p:sldId id="362" r:id="rId26"/>
    <p:sldId id="363" r:id="rId27"/>
    <p:sldId id="364" r:id="rId28"/>
    <p:sldId id="365" r:id="rId29"/>
    <p:sldId id="366" r:id="rId30"/>
    <p:sldId id="367" r:id="rId31"/>
    <p:sldId id="368" r:id="rId32"/>
    <p:sldId id="369" r:id="rId33"/>
    <p:sldId id="330" r:id="rId34"/>
    <p:sldId id="370" r:id="rId35"/>
    <p:sldId id="371" r:id="rId36"/>
    <p:sldId id="372" r:id="rId37"/>
    <p:sldId id="373" r:id="rId38"/>
    <p:sldId id="374" r:id="rId39"/>
    <p:sldId id="375" r:id="rId40"/>
    <p:sldId id="380" r:id="rId41"/>
    <p:sldId id="376" r:id="rId42"/>
    <p:sldId id="379" r:id="rId43"/>
    <p:sldId id="381" r:id="rId44"/>
    <p:sldId id="382" r:id="rId45"/>
    <p:sldId id="383" r:id="rId46"/>
    <p:sldId id="396" r:id="rId47"/>
    <p:sldId id="384" r:id="rId48"/>
    <p:sldId id="385" r:id="rId49"/>
    <p:sldId id="386" r:id="rId50"/>
    <p:sldId id="387" r:id="rId51"/>
    <p:sldId id="388" r:id="rId52"/>
    <p:sldId id="391" r:id="rId53"/>
    <p:sldId id="389" r:id="rId54"/>
    <p:sldId id="390" r:id="rId55"/>
    <p:sldId id="392" r:id="rId56"/>
    <p:sldId id="393" r:id="rId57"/>
    <p:sldId id="394" r:id="rId58"/>
    <p:sldId id="395" r:id="rId59"/>
    <p:sldId id="404" r:id="rId60"/>
    <p:sldId id="405" r:id="rId61"/>
    <p:sldId id="397" r:id="rId62"/>
    <p:sldId id="398" r:id="rId63"/>
    <p:sldId id="399" r:id="rId64"/>
    <p:sldId id="400" r:id="rId65"/>
    <p:sldId id="401" r:id="rId66"/>
    <p:sldId id="402" r:id="rId67"/>
    <p:sldId id="403" r:id="rId68"/>
    <p:sldId id="296" r:id="rId69"/>
    <p:sldId id="299" r:id="rId70"/>
    <p:sldId id="300" r:id="rId71"/>
    <p:sldId id="325" r:id="rId72"/>
    <p:sldId id="321" r:id="rId7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59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76F12-279E-4631-BE82-5F9ED667A72E}" type="datetimeFigureOut">
              <a:rPr lang="es-MX" smtClean="0"/>
              <a:t>24/04/2017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B1BF1-92C1-4E00-9C75-D7378F98DF8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963103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76F12-279E-4631-BE82-5F9ED667A72E}" type="datetimeFigureOut">
              <a:rPr lang="es-MX" smtClean="0"/>
              <a:t>24/04/2017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B1BF1-92C1-4E00-9C75-D7378F98DF8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1191804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76F12-279E-4631-BE82-5F9ED667A72E}" type="datetimeFigureOut">
              <a:rPr lang="es-MX" smtClean="0"/>
              <a:t>24/04/2017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B1BF1-92C1-4E00-9C75-D7378F98DF8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264482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76F12-279E-4631-BE82-5F9ED667A72E}" type="datetimeFigureOut">
              <a:rPr lang="es-MX" smtClean="0"/>
              <a:t>24/04/2017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B1BF1-92C1-4E00-9C75-D7378F98DF89}" type="slidenum">
              <a:rPr lang="es-MX" smtClean="0"/>
              <a:t>‹Nº›</a:t>
            </a:fld>
            <a:endParaRPr lang="es-MX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222724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76F12-279E-4631-BE82-5F9ED667A72E}" type="datetimeFigureOut">
              <a:rPr lang="es-MX" smtClean="0"/>
              <a:t>24/04/2017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B1BF1-92C1-4E00-9C75-D7378F98DF8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9971156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76F12-279E-4631-BE82-5F9ED667A72E}" type="datetimeFigureOut">
              <a:rPr lang="es-MX" smtClean="0"/>
              <a:t>24/04/2017</a:t>
            </a:fld>
            <a:endParaRPr lang="es-MX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B1BF1-92C1-4E00-9C75-D7378F98DF8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2878126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76F12-279E-4631-BE82-5F9ED667A72E}" type="datetimeFigureOut">
              <a:rPr lang="es-MX" smtClean="0"/>
              <a:t>24/04/2017</a:t>
            </a:fld>
            <a:endParaRPr lang="es-MX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B1BF1-92C1-4E00-9C75-D7378F98DF8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93005291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76F12-279E-4631-BE82-5F9ED667A72E}" type="datetimeFigureOut">
              <a:rPr lang="es-MX" smtClean="0"/>
              <a:t>24/04/2017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B1BF1-92C1-4E00-9C75-D7378F98DF8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2991832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76F12-279E-4631-BE82-5F9ED667A72E}" type="datetimeFigureOut">
              <a:rPr lang="es-MX" smtClean="0"/>
              <a:t>24/04/2017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B1BF1-92C1-4E00-9C75-D7378F98DF8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3148148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76F12-279E-4631-BE82-5F9ED667A72E}" type="datetimeFigureOut">
              <a:rPr lang="es-MX" smtClean="0"/>
              <a:t>24/04/2017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B1BF1-92C1-4E00-9C75-D7378F98DF8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3656493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76F12-279E-4631-BE82-5F9ED667A72E}" type="datetimeFigureOut">
              <a:rPr lang="es-MX" smtClean="0"/>
              <a:t>24/04/2017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B1BF1-92C1-4E00-9C75-D7378F98DF8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9593429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76F12-279E-4631-BE82-5F9ED667A72E}" type="datetimeFigureOut">
              <a:rPr lang="es-MX" smtClean="0"/>
              <a:t>24/04/2017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B1BF1-92C1-4E00-9C75-D7378F98DF8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6765197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76F12-279E-4631-BE82-5F9ED667A72E}" type="datetimeFigureOut">
              <a:rPr lang="es-MX" smtClean="0"/>
              <a:t>24/04/2017</a:t>
            </a:fld>
            <a:endParaRPr lang="es-MX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B1BF1-92C1-4E00-9C75-D7378F98DF8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388204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76F12-279E-4631-BE82-5F9ED667A72E}" type="datetimeFigureOut">
              <a:rPr lang="es-MX" smtClean="0"/>
              <a:t>24/04/2017</a:t>
            </a:fld>
            <a:endParaRPr lang="es-MX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B1BF1-92C1-4E00-9C75-D7378F98DF8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617768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76F12-279E-4631-BE82-5F9ED667A72E}" type="datetimeFigureOut">
              <a:rPr lang="es-MX" smtClean="0"/>
              <a:t>24/04/2017</a:t>
            </a:fld>
            <a:endParaRPr lang="es-MX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B1BF1-92C1-4E00-9C75-D7378F98DF8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2809126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76F12-279E-4631-BE82-5F9ED667A72E}" type="datetimeFigureOut">
              <a:rPr lang="es-MX" smtClean="0"/>
              <a:t>24/04/2017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B1BF1-92C1-4E00-9C75-D7378F98DF8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9968451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76F12-279E-4631-BE82-5F9ED667A72E}" type="datetimeFigureOut">
              <a:rPr lang="es-MX" smtClean="0"/>
              <a:t>24/04/2017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B1BF1-92C1-4E00-9C75-D7378F98DF8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6590798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A76F12-279E-4631-BE82-5F9ED667A72E}" type="datetimeFigureOut">
              <a:rPr lang="es-MX" smtClean="0"/>
              <a:t>24/04/2017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9B1BF1-92C1-4E00-9C75-D7378F98DF8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91917980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  <p:sldLayoutId id="2147483707" r:id="rId12"/>
    <p:sldLayoutId id="2147483708" r:id="rId13"/>
    <p:sldLayoutId id="2147483709" r:id="rId14"/>
    <p:sldLayoutId id="2147483710" r:id="rId15"/>
    <p:sldLayoutId id="2147483711" r:id="rId16"/>
    <p:sldLayoutId id="2147483712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196219" y="1214438"/>
            <a:ext cx="9799562" cy="2387600"/>
          </a:xfrm>
        </p:spPr>
        <p:txBody>
          <a:bodyPr>
            <a:normAutofit/>
          </a:bodyPr>
          <a:lstStyle/>
          <a:p>
            <a:r>
              <a:rPr lang="es-419" sz="11500" dirty="0">
                <a:effectLst/>
              </a:rPr>
              <a:t>GitHub</a:t>
            </a:r>
            <a:endParaRPr lang="es-MX" sz="11500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MX" sz="3600" dirty="0"/>
              <a:t>Raúl Izquierdo Lino </a:t>
            </a:r>
          </a:p>
          <a:p>
            <a:r>
              <a:rPr lang="es-MX" sz="3600" dirty="0"/>
              <a:t>Leonardo Daniel Padilla Reyes</a:t>
            </a:r>
          </a:p>
        </p:txBody>
      </p:sp>
    </p:spTree>
    <p:extLst>
      <p:ext uri="{BB962C8B-B14F-4D97-AF65-F5344CB8AC3E}">
        <p14:creationId xmlns:p14="http://schemas.microsoft.com/office/powerpoint/2010/main" val="32526943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/>
              <a:t>Ademas</a:t>
            </a:r>
            <a:r>
              <a:rPr lang="es-MX" dirty="0"/>
              <a:t> los comandos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sz="2800" dirty="0"/>
              <a:t>'</a:t>
            </a:r>
            <a:r>
              <a:rPr lang="en-US" sz="2800" dirty="0" err="1"/>
              <a:t>git</a:t>
            </a:r>
            <a:r>
              <a:rPr lang="en-US" sz="2800" dirty="0"/>
              <a:t> help -a' </a:t>
            </a:r>
            <a:r>
              <a:rPr lang="en-US" sz="2800" dirty="0" err="1"/>
              <a:t>muestra</a:t>
            </a:r>
            <a:r>
              <a:rPr lang="en-US" sz="2800" dirty="0"/>
              <a:t> </a:t>
            </a:r>
            <a:r>
              <a:rPr lang="en-US" sz="2800" dirty="0" err="1"/>
              <a:t>una</a:t>
            </a:r>
            <a:r>
              <a:rPr lang="en-US" sz="2800" dirty="0"/>
              <a:t> </a:t>
            </a:r>
            <a:r>
              <a:rPr lang="en-US" sz="2800" dirty="0" err="1"/>
              <a:t>lista</a:t>
            </a:r>
            <a:r>
              <a:rPr lang="en-US" sz="2800" dirty="0"/>
              <a:t> de </a:t>
            </a:r>
            <a:r>
              <a:rPr lang="en-US" sz="2800" dirty="0" err="1"/>
              <a:t>subcomandos</a:t>
            </a:r>
            <a:r>
              <a:rPr lang="en-US" sz="2800" dirty="0"/>
              <a:t> </a:t>
            </a:r>
            <a:r>
              <a:rPr lang="en-US" sz="2800" dirty="0" err="1"/>
              <a:t>disponibles</a:t>
            </a:r>
            <a:r>
              <a:rPr lang="en-US" sz="2800" dirty="0"/>
              <a:t> y </a:t>
            </a:r>
            <a:r>
              <a:rPr lang="en-US" sz="2800" dirty="0" err="1"/>
              <a:t>algunas</a:t>
            </a:r>
            <a:r>
              <a:rPr lang="en-US" sz="2800" dirty="0"/>
              <a:t> </a:t>
            </a:r>
            <a:r>
              <a:rPr lang="en-US" sz="2800" dirty="0" err="1"/>
              <a:t>guias</a:t>
            </a:r>
            <a:r>
              <a:rPr lang="en-US" sz="2800" dirty="0"/>
              <a:t> de </a:t>
            </a:r>
            <a:r>
              <a:rPr lang="en-US" sz="2800" dirty="0" err="1"/>
              <a:t>conceptos</a:t>
            </a:r>
            <a:r>
              <a:rPr lang="en-US" sz="2800" dirty="0"/>
              <a:t>.  </a:t>
            </a:r>
            <a:r>
              <a:rPr lang="en-US" sz="2800" dirty="0" err="1"/>
              <a:t>Mientras</a:t>
            </a:r>
            <a:r>
              <a:rPr lang="en-US" sz="2800" dirty="0"/>
              <a:t> que '</a:t>
            </a:r>
            <a:r>
              <a:rPr lang="en-US" sz="2800" dirty="0" err="1"/>
              <a:t>git</a:t>
            </a:r>
            <a:r>
              <a:rPr lang="en-US" sz="2800" dirty="0"/>
              <a:t> help -g' </a:t>
            </a:r>
            <a:r>
              <a:rPr lang="en-US" sz="2800" dirty="0" err="1"/>
              <a:t>Muestra</a:t>
            </a:r>
            <a:r>
              <a:rPr lang="en-US" sz="2800" dirty="0"/>
              <a:t> '</a:t>
            </a:r>
            <a:r>
              <a:rPr lang="en-US" sz="2800" dirty="0" err="1"/>
              <a:t>git</a:t>
            </a:r>
            <a:r>
              <a:rPr lang="en-US" sz="2800" dirty="0"/>
              <a:t> help &lt;command&gt;' o '</a:t>
            </a:r>
            <a:r>
              <a:rPr lang="en-US" sz="2800" dirty="0" err="1"/>
              <a:t>git</a:t>
            </a:r>
            <a:r>
              <a:rPr lang="en-US" sz="2800" dirty="0"/>
              <a:t> help &lt;concept&gt;‘ para leer </a:t>
            </a:r>
            <a:r>
              <a:rPr lang="en-US" sz="2800" dirty="0" err="1"/>
              <a:t>sobre</a:t>
            </a:r>
            <a:r>
              <a:rPr lang="en-US" sz="2800" dirty="0"/>
              <a:t> un </a:t>
            </a:r>
            <a:r>
              <a:rPr lang="en-US" sz="2800" dirty="0" err="1"/>
              <a:t>subcomando</a:t>
            </a:r>
            <a:r>
              <a:rPr lang="en-US" sz="2800" dirty="0"/>
              <a:t> o </a:t>
            </a:r>
            <a:r>
              <a:rPr lang="en-US" sz="2800" dirty="0" err="1"/>
              <a:t>concepto</a:t>
            </a:r>
            <a:r>
              <a:rPr lang="en-US" sz="2800" dirty="0"/>
              <a:t>  </a:t>
            </a:r>
            <a:r>
              <a:rPr lang="en-US" sz="2800" dirty="0" err="1"/>
              <a:t>especifico</a:t>
            </a:r>
            <a:r>
              <a:rPr lang="en-US" sz="2800" dirty="0"/>
              <a:t>.</a:t>
            </a:r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2274830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Observación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just"/>
            <a:r>
              <a:rPr lang="es-MX" sz="3600" dirty="0"/>
              <a:t>Hasta aquí, debemos nosotros de tener : </a:t>
            </a:r>
          </a:p>
          <a:p>
            <a:pPr algn="just"/>
            <a:r>
              <a:rPr lang="es-MX" sz="3600" dirty="0"/>
              <a:t>Aplicación ya instalada  </a:t>
            </a:r>
            <a:r>
              <a:rPr lang="es-MX" sz="3600" dirty="0" err="1"/>
              <a:t>git</a:t>
            </a:r>
            <a:r>
              <a:rPr lang="es-MX" sz="3600" dirty="0"/>
              <a:t> </a:t>
            </a:r>
            <a:r>
              <a:rPr lang="es-MX" sz="3600" dirty="0" err="1"/>
              <a:t>bash</a:t>
            </a:r>
            <a:r>
              <a:rPr lang="es-MX" sz="3600" dirty="0"/>
              <a:t>, </a:t>
            </a:r>
          </a:p>
          <a:p>
            <a:pPr algn="just"/>
            <a:r>
              <a:rPr lang="es-MX" sz="3600" dirty="0"/>
              <a:t>Tener una cuenta en </a:t>
            </a:r>
            <a:r>
              <a:rPr lang="es-MX" sz="3600" dirty="0" err="1"/>
              <a:t>Github</a:t>
            </a:r>
            <a:endParaRPr lang="es-MX" sz="3600" dirty="0"/>
          </a:p>
          <a:p>
            <a:pPr algn="just"/>
            <a:r>
              <a:rPr lang="es-MX" sz="3600" dirty="0"/>
              <a:t>Haber creado nuestro repositorio con el README.. </a:t>
            </a:r>
          </a:p>
        </p:txBody>
      </p:sp>
    </p:spTree>
    <p:extLst>
      <p:ext uri="{BB962C8B-B14F-4D97-AF65-F5344CB8AC3E}">
        <p14:creationId xmlns:p14="http://schemas.microsoft.com/office/powerpoint/2010/main" val="40213716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Se </a:t>
            </a:r>
            <a:r>
              <a:rPr lang="es-MX" dirty="0" err="1"/>
              <a:t>loguean</a:t>
            </a:r>
            <a:r>
              <a:rPr lang="es-MX" dirty="0"/>
              <a:t> en </a:t>
            </a:r>
            <a:r>
              <a:rPr lang="es-MX" dirty="0" err="1"/>
              <a:t>github</a:t>
            </a:r>
            <a:r>
              <a:rPr lang="es-MX" dirty="0"/>
              <a:t> por si se salieron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MX" sz="3600" dirty="0"/>
              <a:t>Si siguen con su cuenta omitan esta diapositiva.</a:t>
            </a:r>
          </a:p>
          <a:p>
            <a:r>
              <a:rPr lang="es-MX" sz="3600" dirty="0"/>
              <a:t>Las siguientes diapositivas muestran de manera breve como creamos el repositorio del curso de Android.</a:t>
            </a:r>
          </a:p>
        </p:txBody>
      </p:sp>
    </p:spTree>
    <p:extLst>
      <p:ext uri="{BB962C8B-B14F-4D97-AF65-F5344CB8AC3E}">
        <p14:creationId xmlns:p14="http://schemas.microsoft.com/office/powerpoint/2010/main" val="28411483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17885" t="2848" r="8961" b="500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Flecha abajo 8"/>
          <p:cNvSpPr/>
          <p:nvPr/>
        </p:nvSpPr>
        <p:spPr>
          <a:xfrm rot="3347255">
            <a:off x="9071424" y="2279709"/>
            <a:ext cx="635726" cy="1839058"/>
          </a:xfrm>
          <a:prstGeom prst="downArrow">
            <a:avLst/>
          </a:prstGeom>
          <a:solidFill>
            <a:srgbClr val="00B0F0"/>
          </a:solidFill>
          <a:ln w="76200">
            <a:solidFill>
              <a:srgbClr val="7030A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Rectángulo redondeado 9"/>
          <p:cNvSpPr/>
          <p:nvPr/>
        </p:nvSpPr>
        <p:spPr>
          <a:xfrm>
            <a:off x="9733681" y="2259218"/>
            <a:ext cx="1522544" cy="646598"/>
          </a:xfrm>
          <a:prstGeom prst="roundRect">
            <a:avLst/>
          </a:prstGeom>
          <a:solidFill>
            <a:srgbClr val="00B0F0"/>
          </a:solidFill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b="1" dirty="0"/>
              <a:t>Clic</a:t>
            </a:r>
          </a:p>
        </p:txBody>
      </p:sp>
    </p:spTree>
    <p:extLst>
      <p:ext uri="{BB962C8B-B14F-4D97-AF65-F5344CB8AC3E}">
        <p14:creationId xmlns:p14="http://schemas.microsoft.com/office/powerpoint/2010/main" val="5997416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l="2884" t="20741" r="50784" b="9558"/>
          <a:stretch/>
        </p:blipFill>
        <p:spPr>
          <a:xfrm>
            <a:off x="0" y="0"/>
            <a:ext cx="12192000" cy="6868302"/>
          </a:xfrm>
          <a:prstGeom prst="rect">
            <a:avLst/>
          </a:prstGeom>
        </p:spPr>
      </p:pic>
      <p:sp>
        <p:nvSpPr>
          <p:cNvPr id="6" name="Rectángulo redondeado 9"/>
          <p:cNvSpPr/>
          <p:nvPr/>
        </p:nvSpPr>
        <p:spPr>
          <a:xfrm>
            <a:off x="8597320" y="464233"/>
            <a:ext cx="3132458" cy="1861051"/>
          </a:xfrm>
          <a:prstGeom prst="roundRect">
            <a:avLst/>
          </a:prstGeom>
          <a:solidFill>
            <a:srgbClr val="00B0F0"/>
          </a:solidFill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b="1" dirty="0"/>
              <a:t>Llenamos todos los datos</a:t>
            </a:r>
          </a:p>
        </p:txBody>
      </p:sp>
    </p:spTree>
    <p:extLst>
      <p:ext uri="{BB962C8B-B14F-4D97-AF65-F5344CB8AC3E}">
        <p14:creationId xmlns:p14="http://schemas.microsoft.com/office/powerpoint/2010/main" val="30389989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2"/>
          <a:srcRect l="1500" t="21319" r="51250" b="9648"/>
          <a:stretch/>
        </p:blipFill>
        <p:spPr>
          <a:xfrm>
            <a:off x="1818035" y="-82594"/>
            <a:ext cx="8791855" cy="6940594"/>
          </a:xfrm>
          <a:prstGeom prst="rect">
            <a:avLst/>
          </a:prstGeom>
        </p:spPr>
      </p:pic>
      <p:sp>
        <p:nvSpPr>
          <p:cNvPr id="5" name="Flecha abajo 8"/>
          <p:cNvSpPr/>
          <p:nvPr/>
        </p:nvSpPr>
        <p:spPr>
          <a:xfrm rot="5248046">
            <a:off x="5818637" y="4123624"/>
            <a:ext cx="635726" cy="4611584"/>
          </a:xfrm>
          <a:prstGeom prst="downArrow">
            <a:avLst/>
          </a:prstGeom>
          <a:solidFill>
            <a:srgbClr val="00B0F0"/>
          </a:solidFill>
          <a:ln w="76200">
            <a:solidFill>
              <a:srgbClr val="7030A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Rectángulo redondeado 9"/>
          <p:cNvSpPr/>
          <p:nvPr/>
        </p:nvSpPr>
        <p:spPr>
          <a:xfrm>
            <a:off x="7525902" y="5932047"/>
            <a:ext cx="1522544" cy="646598"/>
          </a:xfrm>
          <a:prstGeom prst="roundRect">
            <a:avLst/>
          </a:prstGeom>
          <a:solidFill>
            <a:srgbClr val="00B0F0"/>
          </a:solidFill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b="1" dirty="0"/>
              <a:t>Clic</a:t>
            </a:r>
          </a:p>
        </p:txBody>
      </p:sp>
      <p:sp>
        <p:nvSpPr>
          <p:cNvPr id="7" name="Flecha abajo 8"/>
          <p:cNvSpPr/>
          <p:nvPr/>
        </p:nvSpPr>
        <p:spPr>
          <a:xfrm rot="18347491">
            <a:off x="1647903" y="4730752"/>
            <a:ext cx="340264" cy="533682"/>
          </a:xfrm>
          <a:prstGeom prst="downArrow">
            <a:avLst/>
          </a:prstGeom>
          <a:solidFill>
            <a:srgbClr val="00B0F0"/>
          </a:solidFill>
          <a:ln w="76200">
            <a:solidFill>
              <a:srgbClr val="7030A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" name="Rectángulo redondeado 9"/>
          <p:cNvSpPr/>
          <p:nvPr/>
        </p:nvSpPr>
        <p:spPr>
          <a:xfrm>
            <a:off x="332135" y="4075753"/>
            <a:ext cx="1485900" cy="921840"/>
          </a:xfrm>
          <a:prstGeom prst="roundRect">
            <a:avLst/>
          </a:prstGeom>
          <a:solidFill>
            <a:srgbClr val="00B0F0"/>
          </a:solidFill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400" b="1" dirty="0"/>
              <a:t>Importante</a:t>
            </a:r>
          </a:p>
        </p:txBody>
      </p:sp>
    </p:spTree>
    <p:extLst>
      <p:ext uri="{BB962C8B-B14F-4D97-AF65-F5344CB8AC3E}">
        <p14:creationId xmlns:p14="http://schemas.microsoft.com/office/powerpoint/2010/main" val="24988614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sz="4400" dirty="0"/>
              <a:t>Repositorio</a:t>
            </a:r>
            <a:endParaRPr lang="es-MX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s-MX" sz="4000" dirty="0"/>
              <a:t>Acabamos de crear nuestro repositorio ideal para nuestros proyectos, en este caso para nuestro curso de android.</a:t>
            </a:r>
          </a:p>
        </p:txBody>
      </p:sp>
    </p:spTree>
    <p:extLst>
      <p:ext uri="{BB962C8B-B14F-4D97-AF65-F5344CB8AC3E}">
        <p14:creationId xmlns:p14="http://schemas.microsoft.com/office/powerpoint/2010/main" val="8959301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Pre requisitos de la actividad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913795" y="1691640"/>
            <a:ext cx="10353762" cy="4099560"/>
          </a:xfrm>
        </p:spPr>
        <p:txBody>
          <a:bodyPr/>
          <a:lstStyle/>
          <a:p>
            <a:r>
              <a:rPr lang="es-MX" dirty="0"/>
              <a:t>Mostrar extensiones de los archivos en Windows.</a:t>
            </a:r>
          </a:p>
          <a:p>
            <a:r>
              <a:rPr lang="es-MX" dirty="0"/>
              <a:t>Abrir cualquier carpeta.</a:t>
            </a:r>
          </a:p>
          <a:p>
            <a:r>
              <a:rPr lang="es-MX" dirty="0"/>
              <a:t>En la pestaña Vista (a lado de archivo, inicio, y compartir)</a:t>
            </a:r>
          </a:p>
          <a:p>
            <a:r>
              <a:rPr lang="es-MX" dirty="0"/>
              <a:t>Opciones&gt;-- Cambiar opciones de carpeta y búsqueda &gt;--Ver</a:t>
            </a:r>
          </a:p>
          <a:p>
            <a:endParaRPr lang="es-MX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51563" b="85368"/>
          <a:stretch/>
        </p:blipFill>
        <p:spPr>
          <a:xfrm>
            <a:off x="1" y="3992989"/>
            <a:ext cx="12192000" cy="2865011"/>
          </a:xfrm>
          <a:prstGeom prst="rect">
            <a:avLst/>
          </a:prstGeom>
        </p:spPr>
      </p:pic>
      <p:sp>
        <p:nvSpPr>
          <p:cNvPr id="5" name="Flecha abajo 8"/>
          <p:cNvSpPr/>
          <p:nvPr/>
        </p:nvSpPr>
        <p:spPr>
          <a:xfrm>
            <a:off x="10098711" y="3423470"/>
            <a:ext cx="396241" cy="2907187"/>
          </a:xfrm>
          <a:prstGeom prst="downArrow">
            <a:avLst/>
          </a:prstGeom>
          <a:solidFill>
            <a:srgbClr val="00B0F0"/>
          </a:solidFill>
          <a:ln w="76200">
            <a:solidFill>
              <a:srgbClr val="7030A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Rectángulo redondeado 9"/>
          <p:cNvSpPr/>
          <p:nvPr/>
        </p:nvSpPr>
        <p:spPr>
          <a:xfrm>
            <a:off x="9535560" y="3346391"/>
            <a:ext cx="1522544" cy="646598"/>
          </a:xfrm>
          <a:prstGeom prst="roundRect">
            <a:avLst/>
          </a:prstGeom>
          <a:solidFill>
            <a:srgbClr val="00B0F0"/>
          </a:solidFill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b="1" dirty="0"/>
              <a:t>Clic</a:t>
            </a:r>
          </a:p>
        </p:txBody>
      </p:sp>
    </p:spTree>
    <p:extLst>
      <p:ext uri="{BB962C8B-B14F-4D97-AF65-F5344CB8AC3E}">
        <p14:creationId xmlns:p14="http://schemas.microsoft.com/office/powerpoint/2010/main" val="40505815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77063" t="19335" r="8303" b="33042"/>
          <a:stretch/>
        </p:blipFill>
        <p:spPr>
          <a:xfrm>
            <a:off x="3479858" y="0"/>
            <a:ext cx="5221634" cy="6576122"/>
          </a:xfrm>
          <a:prstGeom prst="rect">
            <a:avLst/>
          </a:prstGeom>
        </p:spPr>
      </p:pic>
      <p:sp>
        <p:nvSpPr>
          <p:cNvPr id="5" name="Flecha abajo 8"/>
          <p:cNvSpPr/>
          <p:nvPr/>
        </p:nvSpPr>
        <p:spPr>
          <a:xfrm rot="16951288">
            <a:off x="2876364" y="2697909"/>
            <a:ext cx="635726" cy="1839058"/>
          </a:xfrm>
          <a:prstGeom prst="downArrow">
            <a:avLst/>
          </a:prstGeom>
          <a:solidFill>
            <a:srgbClr val="00B0F0"/>
          </a:solidFill>
          <a:ln w="76200">
            <a:solidFill>
              <a:srgbClr val="7030A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Rectángulo redondeado 9"/>
          <p:cNvSpPr/>
          <p:nvPr/>
        </p:nvSpPr>
        <p:spPr>
          <a:xfrm>
            <a:off x="628161" y="2947633"/>
            <a:ext cx="2343639" cy="967502"/>
          </a:xfrm>
          <a:prstGeom prst="roundRect">
            <a:avLst/>
          </a:prstGeom>
          <a:solidFill>
            <a:srgbClr val="00B0F0"/>
          </a:solidFill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b="1" dirty="0"/>
              <a:t>Desactivado</a:t>
            </a:r>
          </a:p>
        </p:txBody>
      </p:sp>
      <p:sp>
        <p:nvSpPr>
          <p:cNvPr id="7" name="Flecha abajo 8"/>
          <p:cNvSpPr/>
          <p:nvPr/>
        </p:nvSpPr>
        <p:spPr>
          <a:xfrm rot="16743927">
            <a:off x="4138302" y="5131502"/>
            <a:ext cx="635726" cy="1839058"/>
          </a:xfrm>
          <a:prstGeom prst="downArrow">
            <a:avLst/>
          </a:prstGeom>
          <a:solidFill>
            <a:srgbClr val="00B0F0"/>
          </a:solidFill>
          <a:ln w="76200">
            <a:solidFill>
              <a:srgbClr val="7030A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" name="Rectángulo redondeado 9"/>
          <p:cNvSpPr/>
          <p:nvPr/>
        </p:nvSpPr>
        <p:spPr>
          <a:xfrm>
            <a:off x="2482737" y="5537063"/>
            <a:ext cx="1522544" cy="646598"/>
          </a:xfrm>
          <a:prstGeom prst="roundRect">
            <a:avLst/>
          </a:prstGeom>
          <a:solidFill>
            <a:srgbClr val="00B0F0"/>
          </a:solidFill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b="1" dirty="0"/>
              <a:t>Clic</a:t>
            </a:r>
          </a:p>
        </p:txBody>
      </p:sp>
    </p:spTree>
    <p:extLst>
      <p:ext uri="{BB962C8B-B14F-4D97-AF65-F5344CB8AC3E}">
        <p14:creationId xmlns:p14="http://schemas.microsoft.com/office/powerpoint/2010/main" val="26105787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Actividad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just"/>
            <a:r>
              <a:rPr lang="es-MX" sz="4000" dirty="0"/>
              <a:t>Crearemos una pequeña pagina web a la cual podemos subir a nuestro repositorio y verla desde ahí. El siguiente código lo pondremos en un bloc de notas y le pondremos de nombre Ejemplo.html. </a:t>
            </a:r>
          </a:p>
        </p:txBody>
      </p:sp>
    </p:spTree>
    <p:extLst>
      <p:ext uri="{BB962C8B-B14F-4D97-AF65-F5344CB8AC3E}">
        <p14:creationId xmlns:p14="http://schemas.microsoft.com/office/powerpoint/2010/main" val="22924164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s-MX" sz="5400" dirty="0"/>
              <a:t>Curso de </a:t>
            </a:r>
            <a:r>
              <a:rPr lang="es-MX" sz="5400" dirty="0" err="1"/>
              <a:t>git</a:t>
            </a:r>
            <a:r>
              <a:rPr lang="es-MX" sz="5400" dirty="0"/>
              <a:t> y </a:t>
            </a:r>
            <a:r>
              <a:rPr lang="es-MX" sz="5400" dirty="0" err="1"/>
              <a:t>github</a:t>
            </a:r>
            <a:endParaRPr lang="es-MX" sz="5400" dirty="0"/>
          </a:p>
        </p:txBody>
      </p:sp>
    </p:spTree>
    <p:extLst>
      <p:ext uri="{BB962C8B-B14F-4D97-AF65-F5344CB8AC3E}">
        <p14:creationId xmlns:p14="http://schemas.microsoft.com/office/powerpoint/2010/main" val="16875591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Nota: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s-MX" sz="4000" dirty="0"/>
              <a:t>Si les falto agregar algo al código lo cambian a Ejemplo.txt y ya cuando terminen de nuevo a Ejemplo.html</a:t>
            </a:r>
          </a:p>
        </p:txBody>
      </p:sp>
    </p:spTree>
    <p:extLst>
      <p:ext uri="{BB962C8B-B14F-4D97-AF65-F5344CB8AC3E}">
        <p14:creationId xmlns:p14="http://schemas.microsoft.com/office/powerpoint/2010/main" val="12773843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Crear un archivo desde el block de notas y lo guardan como Ejemplo.html</a:t>
            </a:r>
            <a:br>
              <a:rPr lang="es-MX" dirty="0"/>
            </a:br>
            <a:endParaRPr lang="es-MX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913795" y="1463041"/>
            <a:ext cx="10353762" cy="5143500"/>
          </a:xfrm>
        </p:spPr>
        <p:txBody>
          <a:bodyPr>
            <a:normAutofit/>
          </a:bodyPr>
          <a:lstStyle/>
          <a:p>
            <a:r>
              <a:rPr lang="es-MX" dirty="0"/>
              <a:t>&lt;!DOCTYPE HTML&gt;</a:t>
            </a:r>
          </a:p>
          <a:p>
            <a:r>
              <a:rPr lang="es-MX" dirty="0"/>
              <a:t>&lt;HTML&gt;</a:t>
            </a:r>
          </a:p>
          <a:p>
            <a:r>
              <a:rPr lang="en-US" dirty="0"/>
              <a:t>&lt;HEAD&gt;</a:t>
            </a:r>
            <a:endParaRPr lang="es-MX" dirty="0"/>
          </a:p>
          <a:p>
            <a:r>
              <a:rPr lang="en-US" dirty="0"/>
              <a:t>	</a:t>
            </a:r>
            <a:r>
              <a:rPr lang="es-MX" dirty="0"/>
              <a:t>&lt;TITLE&gt; BIENVENIDO A LA FABRICA DE SOFTWARE&lt;/TITLE&gt;</a:t>
            </a:r>
          </a:p>
          <a:p>
            <a:r>
              <a:rPr lang="en-US" dirty="0"/>
              <a:t>&lt;/HEAD&gt;</a:t>
            </a:r>
            <a:endParaRPr lang="es-MX" dirty="0"/>
          </a:p>
          <a:p>
            <a:r>
              <a:rPr lang="en-US" dirty="0"/>
              <a:t>&lt;BODY&gt;</a:t>
            </a:r>
            <a:endParaRPr lang="es-MX" dirty="0"/>
          </a:p>
          <a:p>
            <a:r>
              <a:rPr lang="en-US" dirty="0"/>
              <a:t>	</a:t>
            </a:r>
            <a:r>
              <a:rPr lang="es-MX" dirty="0"/>
              <a:t>&lt;H1&gt;BIENVENIDO A LA PAGINA WEB DE TU REPOSITORIO&lt;/H1&gt;</a:t>
            </a:r>
          </a:p>
          <a:p>
            <a:r>
              <a:rPr lang="es-MX" dirty="0"/>
              <a:t>	&lt;H2&gt;Esta es la pagina donde podrás ver tus trabajos&lt;/H2&gt;</a:t>
            </a:r>
          </a:p>
          <a:p>
            <a:r>
              <a:rPr lang="es-MX" dirty="0"/>
              <a:t>&lt;/BODY&gt;</a:t>
            </a:r>
          </a:p>
          <a:p>
            <a:r>
              <a:rPr lang="en-US" dirty="0"/>
              <a:t>&lt;/HTML&gt;</a:t>
            </a:r>
            <a:endParaRPr lang="es-MX" dirty="0"/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4999982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r="74312" b="38372"/>
          <a:stretch/>
        </p:blipFill>
        <p:spPr>
          <a:xfrm>
            <a:off x="2194560" y="-7179"/>
            <a:ext cx="7315200" cy="6791914"/>
          </a:xfrm>
          <a:prstGeom prst="rect">
            <a:avLst/>
          </a:prstGeom>
        </p:spPr>
      </p:pic>
      <p:sp>
        <p:nvSpPr>
          <p:cNvPr id="6" name="Rectángulo redondeado 9"/>
          <p:cNvSpPr/>
          <p:nvPr/>
        </p:nvSpPr>
        <p:spPr>
          <a:xfrm>
            <a:off x="8703896" y="556480"/>
            <a:ext cx="3369525" cy="1581262"/>
          </a:xfrm>
          <a:prstGeom prst="roundRect">
            <a:avLst/>
          </a:prstGeom>
          <a:solidFill>
            <a:srgbClr val="00B0F0"/>
          </a:solidFill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b="1" dirty="0"/>
              <a:t>Así debe quedar.</a:t>
            </a:r>
          </a:p>
        </p:txBody>
      </p:sp>
    </p:spTree>
    <p:extLst>
      <p:ext uri="{BB962C8B-B14F-4D97-AF65-F5344CB8AC3E}">
        <p14:creationId xmlns:p14="http://schemas.microsoft.com/office/powerpoint/2010/main" val="3641363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Y si lo abren con un navegador (CHROME o FIREFOX , Internet Explorer)</a:t>
            </a:r>
          </a:p>
        </p:txBody>
      </p:sp>
      <p:sp>
        <p:nvSpPr>
          <p:cNvPr id="5" name="Marcador de contenido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6" name="Marcador de contenido 3"/>
          <p:cNvPicPr>
            <a:picLocks noChangeAspect="1"/>
          </p:cNvPicPr>
          <p:nvPr/>
        </p:nvPicPr>
        <p:blipFill rotWithShape="1">
          <a:blip r:embed="rId2"/>
          <a:srcRect l="67604" t="58351" r="6782" b="8247"/>
          <a:stretch/>
        </p:blipFill>
        <p:spPr>
          <a:xfrm>
            <a:off x="1438362" y="1935921"/>
            <a:ext cx="9304626" cy="4695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7100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Abrimos la Consola </a:t>
            </a:r>
            <a:r>
              <a:rPr lang="es-MX" dirty="0" err="1"/>
              <a:t>Git</a:t>
            </a:r>
            <a:r>
              <a:rPr lang="es-MX" dirty="0"/>
              <a:t> </a:t>
            </a:r>
            <a:r>
              <a:rPr lang="es-MX" dirty="0" err="1"/>
              <a:t>BAsh</a:t>
            </a:r>
            <a:endParaRPr lang="es-MX" dirty="0"/>
          </a:p>
        </p:txBody>
      </p:sp>
      <p:pic>
        <p:nvPicPr>
          <p:cNvPr id="6" name="Marcador de contenido 5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8825" t="26186" r="52504" b="56340"/>
          <a:stretch/>
        </p:blipFill>
        <p:spPr>
          <a:xfrm>
            <a:off x="1440180" y="1935921"/>
            <a:ext cx="8846820" cy="3527619"/>
          </a:xfrm>
          <a:prstGeom prst="rect">
            <a:avLst/>
          </a:prstGeom>
        </p:spPr>
      </p:pic>
      <p:sp>
        <p:nvSpPr>
          <p:cNvPr id="8" name="Rectángulo redondeado 9"/>
          <p:cNvSpPr/>
          <p:nvPr/>
        </p:nvSpPr>
        <p:spPr>
          <a:xfrm>
            <a:off x="913792" y="5060491"/>
            <a:ext cx="10173308" cy="1581262"/>
          </a:xfrm>
          <a:prstGeom prst="roundRect">
            <a:avLst/>
          </a:prstGeom>
          <a:solidFill>
            <a:srgbClr val="00B0F0"/>
          </a:solidFill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b="1" dirty="0"/>
              <a:t>Escriben cd para especificar el directorio. </a:t>
            </a:r>
          </a:p>
        </p:txBody>
      </p:sp>
    </p:spTree>
    <p:extLst>
      <p:ext uri="{BB962C8B-B14F-4D97-AF65-F5344CB8AC3E}">
        <p14:creationId xmlns:p14="http://schemas.microsoft.com/office/powerpoint/2010/main" val="7661636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/>
          <a:srcRect l="40300" t="42179" r="19015" b="32325"/>
          <a:stretch/>
        </p:blipFill>
        <p:spPr>
          <a:xfrm>
            <a:off x="913795" y="2263140"/>
            <a:ext cx="10353759" cy="3647904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Creamos la carpeta a subir nuestra pagina. Yo le puse repositorio, pueden poner el nombre que quieran.</a:t>
            </a:r>
          </a:p>
        </p:txBody>
      </p:sp>
      <p:sp>
        <p:nvSpPr>
          <p:cNvPr id="5" name="Rectángulo redondeado 9"/>
          <p:cNvSpPr/>
          <p:nvPr/>
        </p:nvSpPr>
        <p:spPr>
          <a:xfrm>
            <a:off x="913792" y="5060491"/>
            <a:ext cx="10173308" cy="1581262"/>
          </a:xfrm>
          <a:prstGeom prst="roundRect">
            <a:avLst/>
          </a:prstGeom>
          <a:solidFill>
            <a:srgbClr val="00B0F0"/>
          </a:solidFill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b="1" dirty="0"/>
              <a:t>Nota: </a:t>
            </a:r>
            <a:r>
              <a:rPr lang="es-MX" sz="3600" b="1" dirty="0" err="1"/>
              <a:t>Make</a:t>
            </a:r>
            <a:r>
              <a:rPr lang="es-MX" sz="3600" b="1" dirty="0"/>
              <a:t> </a:t>
            </a:r>
            <a:r>
              <a:rPr lang="es-MX" sz="3600" b="1" dirty="0" err="1"/>
              <a:t>directory</a:t>
            </a:r>
            <a:r>
              <a:rPr lang="es-MX" sz="3600" b="1" dirty="0"/>
              <a:t>. Crear directorio o carpeta.</a:t>
            </a:r>
          </a:p>
        </p:txBody>
      </p:sp>
    </p:spTree>
    <p:extLst>
      <p:ext uri="{BB962C8B-B14F-4D97-AF65-F5344CB8AC3E}">
        <p14:creationId xmlns:p14="http://schemas.microsoft.com/office/powerpoint/2010/main" val="35797628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Nos dirigimos a la carpeta que creamos “Repositorio”</a:t>
            </a:r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0167" t="47662" r="29263" b="30947"/>
          <a:stretch/>
        </p:blipFill>
        <p:spPr>
          <a:xfrm>
            <a:off x="227085" y="1935920"/>
            <a:ext cx="11727180" cy="3161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7331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36655" y="1051560"/>
            <a:ext cx="10353761" cy="4914900"/>
          </a:xfrm>
        </p:spPr>
        <p:txBody>
          <a:bodyPr>
            <a:normAutofit/>
          </a:bodyPr>
          <a:lstStyle/>
          <a:p>
            <a:pPr algn="just"/>
            <a:r>
              <a:rPr lang="es-MX" sz="4800" dirty="0"/>
              <a:t>Ahora dejamos un momento </a:t>
            </a:r>
            <a:r>
              <a:rPr lang="es-MX" sz="4800" dirty="0" err="1"/>
              <a:t>Git</a:t>
            </a:r>
            <a:r>
              <a:rPr lang="es-MX" sz="4800" dirty="0"/>
              <a:t> </a:t>
            </a:r>
            <a:r>
              <a:rPr lang="es-MX" sz="4800" dirty="0" err="1"/>
              <a:t>bAsH</a:t>
            </a:r>
            <a:r>
              <a:rPr lang="es-MX" sz="4800" dirty="0"/>
              <a:t>. En nuestra cuenta de </a:t>
            </a:r>
            <a:r>
              <a:rPr lang="es-MX" sz="4800" dirty="0" err="1"/>
              <a:t>github</a:t>
            </a:r>
            <a:r>
              <a:rPr lang="es-MX" sz="4800" dirty="0"/>
              <a:t> copiamos el URL de nuestro repositorio. </a:t>
            </a:r>
          </a:p>
        </p:txBody>
      </p:sp>
    </p:spTree>
    <p:extLst>
      <p:ext uri="{BB962C8B-B14F-4D97-AF65-F5344CB8AC3E}">
        <p14:creationId xmlns:p14="http://schemas.microsoft.com/office/powerpoint/2010/main" val="41468042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"/>
          <a:srcRect l="15375" t="8646" r="14313" b="15984"/>
          <a:stretch/>
        </p:blipFill>
        <p:spPr>
          <a:xfrm>
            <a:off x="0" y="75032"/>
            <a:ext cx="12192000" cy="6852031"/>
          </a:xfrm>
          <a:prstGeom prst="rect">
            <a:avLst/>
          </a:prstGeom>
        </p:spPr>
      </p:pic>
      <p:sp>
        <p:nvSpPr>
          <p:cNvPr id="5" name="Flecha abajo 8"/>
          <p:cNvSpPr/>
          <p:nvPr/>
        </p:nvSpPr>
        <p:spPr>
          <a:xfrm rot="21272318">
            <a:off x="10691396" y="2297756"/>
            <a:ext cx="635726" cy="921211"/>
          </a:xfrm>
          <a:prstGeom prst="downArrow">
            <a:avLst/>
          </a:prstGeom>
          <a:solidFill>
            <a:srgbClr val="00B0F0"/>
          </a:solidFill>
          <a:ln w="76200">
            <a:solidFill>
              <a:srgbClr val="7030A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Rectángulo redondeado 9"/>
          <p:cNvSpPr/>
          <p:nvPr/>
        </p:nvSpPr>
        <p:spPr>
          <a:xfrm rot="20919433">
            <a:off x="10247988" y="1756020"/>
            <a:ext cx="1522544" cy="598290"/>
          </a:xfrm>
          <a:prstGeom prst="roundRect">
            <a:avLst/>
          </a:prstGeom>
          <a:solidFill>
            <a:srgbClr val="00B0F0"/>
          </a:solidFill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b="1" dirty="0"/>
              <a:t>Clic</a:t>
            </a:r>
          </a:p>
        </p:txBody>
      </p:sp>
      <p:sp>
        <p:nvSpPr>
          <p:cNvPr id="7" name="Flecha abajo 8"/>
          <p:cNvSpPr/>
          <p:nvPr/>
        </p:nvSpPr>
        <p:spPr>
          <a:xfrm rot="16879283">
            <a:off x="6347911" y="3381343"/>
            <a:ext cx="635726" cy="2031967"/>
          </a:xfrm>
          <a:prstGeom prst="downArrow">
            <a:avLst/>
          </a:prstGeom>
          <a:solidFill>
            <a:srgbClr val="00B0F0"/>
          </a:solidFill>
          <a:ln w="76200">
            <a:solidFill>
              <a:srgbClr val="7030A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" name="Rectángulo redondeado 9"/>
          <p:cNvSpPr/>
          <p:nvPr/>
        </p:nvSpPr>
        <p:spPr>
          <a:xfrm rot="20919433">
            <a:off x="4477592" y="3847567"/>
            <a:ext cx="2259133" cy="1099517"/>
          </a:xfrm>
          <a:prstGeom prst="roundRect">
            <a:avLst/>
          </a:prstGeom>
          <a:solidFill>
            <a:srgbClr val="00B0F0"/>
          </a:solidFill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b="1" dirty="0"/>
              <a:t>Copian el </a:t>
            </a:r>
            <a:r>
              <a:rPr lang="es-MX" sz="3600" b="1" dirty="0" err="1"/>
              <a:t>url</a:t>
            </a:r>
            <a:endParaRPr lang="es-MX" sz="3600" b="1" dirty="0"/>
          </a:p>
        </p:txBody>
      </p:sp>
    </p:spTree>
    <p:extLst>
      <p:ext uri="{BB962C8B-B14F-4D97-AF65-F5344CB8AC3E}">
        <p14:creationId xmlns:p14="http://schemas.microsoft.com/office/powerpoint/2010/main" val="37684157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Escriben </a:t>
            </a:r>
            <a:r>
              <a:rPr lang="es-MX" dirty="0" err="1"/>
              <a:t>Git</a:t>
            </a:r>
            <a:r>
              <a:rPr lang="es-MX" dirty="0"/>
              <a:t> clone + su Link así como se ve en la consola de abajo. Y luego presionas </a:t>
            </a:r>
            <a:r>
              <a:rPr lang="es-MX" dirty="0" err="1"/>
              <a:t>enter</a:t>
            </a:r>
            <a:r>
              <a:rPr lang="es-MX" dirty="0"/>
              <a:t>.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l="1312" t="30554" r="47125" b="37994"/>
          <a:stretch/>
        </p:blipFill>
        <p:spPr>
          <a:xfrm>
            <a:off x="913795" y="2096064"/>
            <a:ext cx="10774858" cy="3695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7597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s-MX" sz="6600" dirty="0"/>
              <a:t>Nota: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s-MX" sz="4000" dirty="0"/>
              <a:t>Recuerden respetar las mayúsculas y minúsculas para que el programa GIT lo pueda reconocer.</a:t>
            </a:r>
          </a:p>
        </p:txBody>
      </p:sp>
    </p:spTree>
    <p:extLst>
      <p:ext uri="{BB962C8B-B14F-4D97-AF65-F5344CB8AC3E}">
        <p14:creationId xmlns:p14="http://schemas.microsoft.com/office/powerpoint/2010/main" val="31255153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Esperamos poco a que se descargue a nuestra computadora, debe indicar así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l="1123" t="30554" r="47502" b="29657"/>
          <a:stretch/>
        </p:blipFill>
        <p:spPr>
          <a:xfrm>
            <a:off x="913794" y="2118924"/>
            <a:ext cx="10353761" cy="4508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5985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59515" y="914400"/>
            <a:ext cx="10353761" cy="4869180"/>
          </a:xfrm>
        </p:spPr>
        <p:txBody>
          <a:bodyPr>
            <a:noAutofit/>
          </a:bodyPr>
          <a:lstStyle/>
          <a:p>
            <a:pPr algn="just"/>
            <a:r>
              <a:rPr lang="es-MX" sz="3200" dirty="0"/>
              <a:t>Ahora que ya tenemos nuestro repositorio en nuestra computadora, copiamos nuestra pequeña pagina web llamada ejemplo.html y la pegamos en nuestra carpeta.</a:t>
            </a:r>
          </a:p>
        </p:txBody>
      </p:sp>
    </p:spTree>
    <p:extLst>
      <p:ext uri="{BB962C8B-B14F-4D97-AF65-F5344CB8AC3E}">
        <p14:creationId xmlns:p14="http://schemas.microsoft.com/office/powerpoint/2010/main" val="15182706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42901" y="586740"/>
            <a:ext cx="11109959" cy="1326321"/>
          </a:xfrm>
        </p:spPr>
        <p:txBody>
          <a:bodyPr>
            <a:normAutofit fontScale="90000"/>
          </a:bodyPr>
          <a:lstStyle/>
          <a:p>
            <a:r>
              <a:rPr lang="es-MX" dirty="0"/>
              <a:t>La dirección es C:\Usuario\Tupc\repositorio\CursoAndroidFSW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t="7186" r="50500" b="61672"/>
          <a:stretch/>
        </p:blipFill>
        <p:spPr>
          <a:xfrm>
            <a:off x="160021" y="2194560"/>
            <a:ext cx="11849099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1976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Importante 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s-MX" sz="3600" dirty="0"/>
              <a:t>Tiene que aparecer un readme.md y si no buscan como agregarlo desde la consola.  Este debía aparecer desde que creamos el repositorio desde GITHUB.</a:t>
            </a:r>
          </a:p>
        </p:txBody>
      </p:sp>
    </p:spTree>
    <p:extLst>
      <p:ext uri="{BB962C8B-B14F-4D97-AF65-F5344CB8AC3E}">
        <p14:creationId xmlns:p14="http://schemas.microsoft.com/office/powerpoint/2010/main" val="19822319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Vamos al la carpeta que bajamos con Cd </a:t>
            </a:r>
            <a:r>
              <a:rPr lang="es-MX" dirty="0" err="1"/>
              <a:t>cursoandroidFSW</a:t>
            </a:r>
            <a:endParaRPr lang="es-MX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l="1106" t="29988" r="47137" b="29098"/>
          <a:stretch/>
        </p:blipFill>
        <p:spPr>
          <a:xfrm>
            <a:off x="1322851" y="1935921"/>
            <a:ext cx="9944705" cy="4419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5527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2"/>
          <a:srcRect l="42" t="25" r="58707" b="58312"/>
          <a:stretch/>
        </p:blipFill>
        <p:spPr>
          <a:xfrm>
            <a:off x="2334383" y="2167610"/>
            <a:ext cx="8259922" cy="469039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Ocupamos ahora ingresar nuestro usuario y contraseña en la consola.</a:t>
            </a:r>
          </a:p>
        </p:txBody>
      </p:sp>
      <p:sp>
        <p:nvSpPr>
          <p:cNvPr id="5" name="Flecha abajo 8"/>
          <p:cNvSpPr/>
          <p:nvPr/>
        </p:nvSpPr>
        <p:spPr>
          <a:xfrm rot="17394256">
            <a:off x="1848451" y="3486308"/>
            <a:ext cx="635726" cy="1438104"/>
          </a:xfrm>
          <a:prstGeom prst="downArrow">
            <a:avLst/>
          </a:prstGeom>
          <a:solidFill>
            <a:srgbClr val="00B0F0"/>
          </a:solidFill>
          <a:ln w="76200">
            <a:solidFill>
              <a:srgbClr val="7030A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Rectángulo redondeado 9"/>
          <p:cNvSpPr/>
          <p:nvPr/>
        </p:nvSpPr>
        <p:spPr>
          <a:xfrm rot="20919433">
            <a:off x="486335" y="3284358"/>
            <a:ext cx="1791330" cy="754649"/>
          </a:xfrm>
          <a:prstGeom prst="roundRect">
            <a:avLst/>
          </a:prstGeom>
          <a:solidFill>
            <a:srgbClr val="00B0F0"/>
          </a:solidFill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200" b="1" dirty="0"/>
              <a:t>Copiar</a:t>
            </a:r>
          </a:p>
        </p:txBody>
      </p:sp>
    </p:spTree>
    <p:extLst>
      <p:ext uri="{BB962C8B-B14F-4D97-AF65-F5344CB8AC3E}">
        <p14:creationId xmlns:p14="http://schemas.microsoft.com/office/powerpoint/2010/main" val="25093431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Copiamos  estas líneas </a:t>
            </a:r>
            <a:br>
              <a:rPr lang="es-MX" dirty="0"/>
            </a:br>
            <a:r>
              <a:rPr lang="es-MX" dirty="0" err="1"/>
              <a:t>Git</a:t>
            </a:r>
            <a:r>
              <a:rPr lang="es-MX" dirty="0"/>
              <a:t> </a:t>
            </a:r>
            <a:r>
              <a:rPr lang="es-MX" dirty="0" err="1"/>
              <a:t>config</a:t>
            </a:r>
            <a:r>
              <a:rPr lang="es-MX" dirty="0"/>
              <a:t> user.name ”Usuario”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r="47875" b="59004"/>
          <a:stretch/>
        </p:blipFill>
        <p:spPr>
          <a:xfrm>
            <a:off x="1461222" y="2123793"/>
            <a:ext cx="9258905" cy="4094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15166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 dirty="0"/>
              <a:t>Ahora agregamos el correo:</a:t>
            </a:r>
            <a:br>
              <a:rPr lang="es-MX" dirty="0"/>
            </a:br>
            <a:r>
              <a:rPr lang="es-MX" dirty="0" err="1"/>
              <a:t>Git</a:t>
            </a:r>
            <a:r>
              <a:rPr lang="es-MX" dirty="0"/>
              <a:t> </a:t>
            </a:r>
            <a:r>
              <a:rPr lang="es-MX" dirty="0" err="1"/>
              <a:t>config</a:t>
            </a:r>
            <a:r>
              <a:rPr lang="es-MX" dirty="0"/>
              <a:t> user.name ”</a:t>
            </a:r>
            <a:r>
              <a:rPr lang="es-MX" dirty="0" err="1"/>
              <a:t>Sucorreo</a:t>
            </a:r>
            <a:r>
              <a:rPr lang="es-MX" dirty="0"/>
              <a:t>”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r="48250" b="59671"/>
          <a:stretch/>
        </p:blipFill>
        <p:spPr>
          <a:xfrm>
            <a:off x="913795" y="1935921"/>
            <a:ext cx="10353761" cy="4387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71956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07963" y="384517"/>
            <a:ext cx="11042473" cy="1326321"/>
          </a:xfrm>
        </p:spPr>
        <p:txBody>
          <a:bodyPr>
            <a:normAutofit fontScale="90000"/>
          </a:bodyPr>
          <a:lstStyle/>
          <a:p>
            <a:pPr algn="just"/>
            <a:r>
              <a:rPr lang="es-MX" dirty="0"/>
              <a:t>Al poner </a:t>
            </a:r>
            <a:r>
              <a:rPr lang="es-MX" dirty="0" err="1"/>
              <a:t>git</a:t>
            </a:r>
            <a:r>
              <a:rPr lang="es-MX" dirty="0"/>
              <a:t> status, </a:t>
            </a:r>
            <a:r>
              <a:rPr lang="es-MX" dirty="0" err="1"/>
              <a:t>dira</a:t>
            </a:r>
            <a:r>
              <a:rPr lang="es-MX" dirty="0"/>
              <a:t> que en nuestra rama principal apareció un archivo nuevo el Ejemplo.html la pagina que creamos. 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2"/>
          <a:srcRect r="48250" b="59338"/>
          <a:stretch/>
        </p:blipFill>
        <p:spPr>
          <a:xfrm>
            <a:off x="228599" y="1784198"/>
            <a:ext cx="11485327" cy="5073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1519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97180" y="609600"/>
            <a:ext cx="11635739" cy="1326321"/>
          </a:xfrm>
        </p:spPr>
        <p:txBody>
          <a:bodyPr>
            <a:normAutofit fontScale="90000"/>
          </a:bodyPr>
          <a:lstStyle/>
          <a:p>
            <a:r>
              <a:rPr lang="es-MX" dirty="0"/>
              <a:t>Agregamos el documento local a </a:t>
            </a:r>
            <a:r>
              <a:rPr lang="es-MX" dirty="0" err="1"/>
              <a:t>Github</a:t>
            </a:r>
            <a:r>
              <a:rPr lang="es-MX" dirty="0"/>
              <a:t> con </a:t>
            </a:r>
            <a:br>
              <a:rPr lang="es-MX" dirty="0"/>
            </a:br>
            <a:r>
              <a:rPr lang="es-MX" dirty="0" err="1"/>
              <a:t>git</a:t>
            </a:r>
            <a:r>
              <a:rPr lang="es-MX" dirty="0"/>
              <a:t> </a:t>
            </a:r>
            <a:r>
              <a:rPr lang="es-MX" dirty="0" err="1"/>
              <a:t>add</a:t>
            </a:r>
            <a:r>
              <a:rPr lang="es-MX" dirty="0"/>
              <a:t> “</a:t>
            </a:r>
            <a:r>
              <a:rPr lang="es-MX" dirty="0" err="1"/>
              <a:t>Archivo.extensión</a:t>
            </a:r>
            <a:r>
              <a:rPr lang="es-MX" dirty="0"/>
              <a:t>”   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/>
          <a:srcRect r="47513" b="81687"/>
          <a:stretch/>
        </p:blipFill>
        <p:spPr>
          <a:xfrm>
            <a:off x="59584" y="2699153"/>
            <a:ext cx="12110929" cy="2878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727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Términos en la consola 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MX" dirty="0"/>
              <a:t>En la consola escriben sin comillas la palabra “</a:t>
            </a:r>
            <a:r>
              <a:rPr lang="es-MX" dirty="0" err="1"/>
              <a:t>git</a:t>
            </a:r>
            <a:r>
              <a:rPr lang="es-MX" dirty="0"/>
              <a:t>” y presionan la tecla </a:t>
            </a:r>
            <a:r>
              <a:rPr lang="es-MX" dirty="0" err="1"/>
              <a:t>enter</a:t>
            </a:r>
            <a:r>
              <a:rPr lang="es-MX" dirty="0"/>
              <a:t>.</a:t>
            </a:r>
          </a:p>
          <a:p>
            <a:pPr marL="0" indent="0">
              <a:buNone/>
            </a:pPr>
            <a:endParaRPr lang="es-MX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19384" t="32121" r="60655" b="44326"/>
          <a:stretch/>
        </p:blipFill>
        <p:spPr>
          <a:xfrm>
            <a:off x="2393122" y="2940148"/>
            <a:ext cx="7395106" cy="3376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515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Ponemos </a:t>
            </a:r>
            <a:r>
              <a:rPr lang="es-MX" dirty="0" err="1"/>
              <a:t>Git</a:t>
            </a:r>
            <a:r>
              <a:rPr lang="es-MX" dirty="0"/>
              <a:t> status y vemos que esta listo para subirse cuando esta en verde.</a:t>
            </a:r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47029" b="67629"/>
          <a:stretch/>
        </p:blipFill>
        <p:spPr>
          <a:xfrm>
            <a:off x="913795" y="2209800"/>
            <a:ext cx="10734112" cy="3688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83119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" y="609600"/>
            <a:ext cx="11267556" cy="1326321"/>
          </a:xfrm>
        </p:spPr>
        <p:txBody>
          <a:bodyPr>
            <a:normAutofit fontScale="90000"/>
          </a:bodyPr>
          <a:lstStyle/>
          <a:p>
            <a:r>
              <a:rPr lang="es-MX" dirty="0"/>
              <a:t>Ahora agregamos un comentario de lo que vamos a subir (</a:t>
            </a:r>
            <a:r>
              <a:rPr lang="es-MX" dirty="0" err="1"/>
              <a:t>Aparecera</a:t>
            </a:r>
            <a:r>
              <a:rPr lang="es-MX" dirty="0"/>
              <a:t> quien lo sube):</a:t>
            </a:r>
            <a:br>
              <a:rPr lang="es-MX" dirty="0"/>
            </a:br>
            <a:r>
              <a:rPr lang="es-MX" dirty="0" err="1"/>
              <a:t>Git</a:t>
            </a:r>
            <a:r>
              <a:rPr lang="es-MX" dirty="0"/>
              <a:t> </a:t>
            </a:r>
            <a:r>
              <a:rPr lang="es-MX" dirty="0" err="1"/>
              <a:t>commit</a:t>
            </a:r>
            <a:r>
              <a:rPr lang="es-MX" dirty="0"/>
              <a:t> –m  “</a:t>
            </a:r>
            <a:r>
              <a:rPr lang="es-MX" dirty="0" err="1"/>
              <a:t>MiPrimerRepositorio</a:t>
            </a:r>
            <a:r>
              <a:rPr lang="es-MX" dirty="0"/>
              <a:t>”</a:t>
            </a:r>
            <a:br>
              <a:rPr lang="es-MX" dirty="0"/>
            </a:br>
            <a:endParaRPr lang="es-MX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/>
          <a:srcRect r="46938" b="67167"/>
          <a:stretch/>
        </p:blipFill>
        <p:spPr>
          <a:xfrm>
            <a:off x="408959" y="2096064"/>
            <a:ext cx="11363433" cy="3953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52918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Ahora subimos nuestro avance con:</a:t>
            </a:r>
            <a:br>
              <a:rPr lang="es-MX" dirty="0"/>
            </a:br>
            <a:r>
              <a:rPr lang="es-MX" dirty="0" err="1"/>
              <a:t>Git</a:t>
            </a:r>
            <a:r>
              <a:rPr lang="es-MX" dirty="0"/>
              <a:t> </a:t>
            </a:r>
            <a:r>
              <a:rPr lang="es-MX" dirty="0" err="1"/>
              <a:t>push</a:t>
            </a:r>
            <a:endParaRPr lang="es-MX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47029" b="53402"/>
          <a:stretch/>
        </p:blipFill>
        <p:spPr>
          <a:xfrm>
            <a:off x="1691640" y="1850577"/>
            <a:ext cx="9200039" cy="4550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75945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Si ponemos </a:t>
            </a:r>
            <a:r>
              <a:rPr lang="es-MX" dirty="0" err="1"/>
              <a:t>git</a:t>
            </a:r>
            <a:r>
              <a:rPr lang="es-MX" dirty="0"/>
              <a:t> status </a:t>
            </a:r>
            <a:r>
              <a:rPr lang="es-MX" dirty="0" err="1"/>
              <a:t>dira</a:t>
            </a:r>
            <a:r>
              <a:rPr lang="es-MX" dirty="0"/>
              <a:t> que nuestra rama principal esta actualizada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13649" r="47666" b="62340"/>
          <a:stretch/>
        </p:blipFill>
        <p:spPr>
          <a:xfrm>
            <a:off x="776559" y="1935921"/>
            <a:ext cx="10490997" cy="3961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39809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-126815" y="290130"/>
            <a:ext cx="12318815" cy="1326321"/>
          </a:xfrm>
        </p:spPr>
        <p:txBody>
          <a:bodyPr>
            <a:normAutofit fontScale="90000"/>
          </a:bodyPr>
          <a:lstStyle/>
          <a:p>
            <a:r>
              <a:rPr lang="es-MX" dirty="0"/>
              <a:t>Volvemos a </a:t>
            </a:r>
            <a:r>
              <a:rPr lang="es-MX" dirty="0" err="1"/>
              <a:t>github</a:t>
            </a:r>
            <a:r>
              <a:rPr lang="es-MX" dirty="0"/>
              <a:t> y recargamos la pagina.</a:t>
            </a:r>
            <a:br>
              <a:rPr lang="es-MX" dirty="0"/>
            </a:br>
            <a:r>
              <a:rPr lang="es-MX" dirty="0"/>
              <a:t>Vemos que se </a:t>
            </a:r>
            <a:r>
              <a:rPr lang="es-MX" dirty="0" err="1"/>
              <a:t>subio</a:t>
            </a:r>
            <a:r>
              <a:rPr lang="es-MX" dirty="0"/>
              <a:t> el archivo y el comentario.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l="1688" t="18318" r="58750" b="26989"/>
          <a:stretch/>
        </p:blipFill>
        <p:spPr>
          <a:xfrm>
            <a:off x="913795" y="1616451"/>
            <a:ext cx="10173305" cy="5241549"/>
          </a:xfrm>
          <a:prstGeom prst="rect">
            <a:avLst/>
          </a:prstGeom>
        </p:spPr>
      </p:pic>
      <p:sp>
        <p:nvSpPr>
          <p:cNvPr id="6" name="Flecha abajo 8"/>
          <p:cNvSpPr/>
          <p:nvPr/>
        </p:nvSpPr>
        <p:spPr>
          <a:xfrm rot="5400000">
            <a:off x="4222055" y="4644797"/>
            <a:ext cx="479614" cy="2674976"/>
          </a:xfrm>
          <a:prstGeom prst="downArrow">
            <a:avLst/>
          </a:prstGeom>
          <a:solidFill>
            <a:srgbClr val="00B0F0"/>
          </a:solidFill>
          <a:ln w="76200">
            <a:solidFill>
              <a:srgbClr val="7030A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redondeado 9"/>
          <p:cNvSpPr/>
          <p:nvPr/>
        </p:nvSpPr>
        <p:spPr>
          <a:xfrm rot="20919433">
            <a:off x="5038078" y="5606410"/>
            <a:ext cx="1522544" cy="598290"/>
          </a:xfrm>
          <a:prstGeom prst="roundRect">
            <a:avLst/>
          </a:prstGeom>
          <a:solidFill>
            <a:srgbClr val="00B0F0"/>
          </a:solidFill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b="1" dirty="0"/>
              <a:t>Clic</a:t>
            </a:r>
          </a:p>
        </p:txBody>
      </p:sp>
    </p:spTree>
    <p:extLst>
      <p:ext uri="{BB962C8B-B14F-4D97-AF65-F5344CB8AC3E}">
        <p14:creationId xmlns:p14="http://schemas.microsoft.com/office/powerpoint/2010/main" val="229114312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Vemos el código  de la pagina web.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1530" t="20094" r="58461" b="25174"/>
          <a:stretch/>
        </p:blipFill>
        <p:spPr>
          <a:xfrm>
            <a:off x="913794" y="2096064"/>
            <a:ext cx="10353761" cy="4676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52361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71592" y="2494671"/>
            <a:ext cx="10353761" cy="1326321"/>
          </a:xfrm>
        </p:spPr>
        <p:txBody>
          <a:bodyPr/>
          <a:lstStyle/>
          <a:p>
            <a:r>
              <a:rPr lang="es-MX" dirty="0"/>
              <a:t>Hagamos una pequeña modificación con el nombre de nuestro código</a:t>
            </a:r>
          </a:p>
        </p:txBody>
      </p:sp>
    </p:spTree>
    <p:extLst>
      <p:ext uri="{BB962C8B-B14F-4D97-AF65-F5344CB8AC3E}">
        <p14:creationId xmlns:p14="http://schemas.microsoft.com/office/powerpoint/2010/main" val="82188765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Ahora hagamos un cambio de nombre en Ejemplo.html a AsombrosoCodigo.html</a:t>
            </a:r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49999" b="68390"/>
          <a:stretch/>
        </p:blipFill>
        <p:spPr>
          <a:xfrm>
            <a:off x="2270434" y="2700411"/>
            <a:ext cx="7640482" cy="2715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33257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Ponemos </a:t>
            </a:r>
            <a:r>
              <a:rPr lang="es-MX" dirty="0" err="1"/>
              <a:t>Git</a:t>
            </a:r>
            <a:r>
              <a:rPr lang="es-MX" dirty="0"/>
              <a:t> status y vemos los cambios que hay, dice que no esta localmente ejemplo.html y se agrego AsombrosoCodigo.html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13931" r="47038" b="26142"/>
          <a:stretch/>
        </p:blipFill>
        <p:spPr>
          <a:xfrm>
            <a:off x="1877401" y="2363350"/>
            <a:ext cx="8426548" cy="4107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73800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Agregamos el cambio con </a:t>
            </a:r>
            <a:r>
              <a:rPr lang="es-MX" dirty="0" err="1"/>
              <a:t>git</a:t>
            </a:r>
            <a:r>
              <a:rPr lang="es-MX" dirty="0"/>
              <a:t> </a:t>
            </a:r>
            <a:r>
              <a:rPr lang="es-MX" dirty="0" err="1"/>
              <a:t>add</a:t>
            </a:r>
            <a:r>
              <a:rPr lang="es-MX" dirty="0"/>
              <a:t> + archivo</a:t>
            </a:r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3719" r="47002" b="26518"/>
          <a:stretch/>
        </p:blipFill>
        <p:spPr>
          <a:xfrm>
            <a:off x="913795" y="2223739"/>
            <a:ext cx="10353761" cy="436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9693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/>
            </a:r>
            <a:br>
              <a:rPr lang="en-US" dirty="0"/>
            </a:br>
            <a:r>
              <a:rPr lang="en-US" dirty="0" err="1"/>
              <a:t>Estos</a:t>
            </a:r>
            <a:r>
              <a:rPr lang="en-US" dirty="0"/>
              <a:t> son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comandos</a:t>
            </a:r>
            <a:r>
              <a:rPr lang="en-US" dirty="0"/>
              <a:t> </a:t>
            </a:r>
            <a:r>
              <a:rPr lang="en-US" dirty="0" err="1"/>
              <a:t>comunes</a:t>
            </a:r>
            <a:r>
              <a:rPr lang="en-US" dirty="0"/>
              <a:t> de GIT </a:t>
            </a:r>
            <a:r>
              <a:rPr lang="en-US" dirty="0" err="1"/>
              <a:t>usados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diversas</a:t>
            </a:r>
            <a:r>
              <a:rPr lang="en-US" dirty="0"/>
              <a:t> </a:t>
            </a:r>
            <a:r>
              <a:rPr lang="en-US" dirty="0" err="1"/>
              <a:t>situaciones</a:t>
            </a:r>
            <a:r>
              <a:rPr lang="en-US" dirty="0"/>
              <a:t>:</a:t>
            </a:r>
            <a:br>
              <a:rPr lang="en-US" dirty="0"/>
            </a:br>
            <a:endParaRPr lang="es-MX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endParaRPr lang="en-US" sz="2800" dirty="0"/>
          </a:p>
          <a:p>
            <a:endParaRPr lang="es-MX" dirty="0"/>
          </a:p>
        </p:txBody>
      </p:sp>
      <p:graphicFrame>
        <p:nvGraphicFramePr>
          <p:cNvPr id="4" name="Tab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5065954"/>
              </p:ext>
            </p:extLst>
          </p:nvPr>
        </p:nvGraphicFramePr>
        <p:xfrm>
          <a:off x="1167618" y="2277902"/>
          <a:ext cx="9606499" cy="30115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0298">
                  <a:extLst>
                    <a:ext uri="{9D8B030D-6E8A-4147-A177-3AD203B41FA5}">
                      <a16:colId xmlns:a16="http://schemas.microsoft.com/office/drawing/2014/main" xmlns="" val="704288655"/>
                    </a:ext>
                  </a:extLst>
                </a:gridCol>
                <a:gridCol w="7586201">
                  <a:extLst>
                    <a:ext uri="{9D8B030D-6E8A-4147-A177-3AD203B41FA5}">
                      <a16:colId xmlns:a16="http://schemas.microsoft.com/office/drawing/2014/main" xmlns="" val="4171382705"/>
                    </a:ext>
                  </a:extLst>
                </a:gridCol>
              </a:tblGrid>
              <a:tr h="648055">
                <a:tc>
                  <a:txBody>
                    <a:bodyPr/>
                    <a:lstStyle/>
                    <a:p>
                      <a:r>
                        <a:rPr lang="es-MX" sz="2800" dirty="0"/>
                        <a:t>Código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2800" dirty="0"/>
                        <a:t>Definición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54849643"/>
                  </a:ext>
                </a:extLst>
              </a:tr>
              <a:tr h="1181747">
                <a:tc>
                  <a:txBody>
                    <a:bodyPr/>
                    <a:lstStyle/>
                    <a:p>
                      <a:r>
                        <a:rPr lang="es-MX" sz="2800" dirty="0"/>
                        <a:t>clone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2800" dirty="0"/>
                        <a:t>clonar</a:t>
                      </a:r>
                      <a:r>
                        <a:rPr lang="es-MX" sz="2800" baseline="0" dirty="0"/>
                        <a:t> un repositorio en un nuevo directorio.</a:t>
                      </a:r>
                      <a:endParaRPr lang="es-MX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838325655"/>
                  </a:ext>
                </a:extLst>
              </a:tr>
              <a:tr h="1181747">
                <a:tc>
                  <a:txBody>
                    <a:bodyPr/>
                    <a:lstStyle/>
                    <a:p>
                      <a:r>
                        <a:rPr lang="es-MX" sz="2800" dirty="0" err="1"/>
                        <a:t>init</a:t>
                      </a:r>
                      <a:endParaRPr lang="es-MX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2800" dirty="0"/>
                        <a:t>Crear un repositorio vacío</a:t>
                      </a:r>
                      <a:r>
                        <a:rPr lang="es-MX" sz="2800" baseline="0" dirty="0"/>
                        <a:t> de </a:t>
                      </a:r>
                      <a:r>
                        <a:rPr lang="es-MX" sz="2800" baseline="0" dirty="0" err="1"/>
                        <a:t>Git</a:t>
                      </a:r>
                      <a:r>
                        <a:rPr lang="es-MX" sz="2800" baseline="0" dirty="0"/>
                        <a:t> o reinicializar uno ya existente.</a:t>
                      </a:r>
                      <a:endParaRPr lang="es-MX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2641501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7166439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Ahora agregamos el comentario con </a:t>
            </a:r>
            <a:r>
              <a:rPr lang="es-MX" dirty="0" err="1"/>
              <a:t>git</a:t>
            </a:r>
            <a:r>
              <a:rPr lang="es-MX" dirty="0"/>
              <a:t> </a:t>
            </a:r>
            <a:r>
              <a:rPr lang="es-MX" dirty="0" err="1"/>
              <a:t>commit</a:t>
            </a:r>
            <a:r>
              <a:rPr lang="es-MX" dirty="0"/>
              <a:t> –m “comentario”</a:t>
            </a:r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3719" r="47217" b="26138"/>
          <a:stretch/>
        </p:blipFill>
        <p:spPr>
          <a:xfrm>
            <a:off x="1809611" y="2461846"/>
            <a:ext cx="8562127" cy="4052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01067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Y actualizamos todo (La parte local con la parte web) con:</a:t>
            </a:r>
            <a:br>
              <a:rPr lang="es-MX" dirty="0"/>
            </a:br>
            <a:r>
              <a:rPr lang="es-MX" dirty="0" err="1"/>
              <a:t>git</a:t>
            </a:r>
            <a:r>
              <a:rPr lang="es-MX" dirty="0"/>
              <a:t> </a:t>
            </a:r>
            <a:r>
              <a:rPr lang="es-MX" dirty="0" err="1"/>
              <a:t>push</a:t>
            </a:r>
            <a:endParaRPr lang="es-MX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4100" r="46789" b="26138"/>
          <a:stretch/>
        </p:blipFill>
        <p:spPr>
          <a:xfrm>
            <a:off x="2101182" y="2208627"/>
            <a:ext cx="7943150" cy="4349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0474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Vemos que nuestro cambio aparece pero aun sigue Ejemplo.html, debemos borrarlo desde la consola.</a:t>
            </a:r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3024" t="16718" r="13699" b="26415"/>
          <a:stretch/>
        </p:blipFill>
        <p:spPr>
          <a:xfrm>
            <a:off x="913794" y="2096087"/>
            <a:ext cx="10353762" cy="4223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64627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Usamos </a:t>
            </a:r>
            <a:r>
              <a:rPr lang="es-MX" dirty="0" err="1"/>
              <a:t>git</a:t>
            </a:r>
            <a:r>
              <a:rPr lang="es-MX" dirty="0"/>
              <a:t> status y vemos que no borramos el archivo ejemplo.html (solo se borro localmente)</a:t>
            </a:r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4100" r="47002" b="26518"/>
          <a:stretch/>
        </p:blipFill>
        <p:spPr>
          <a:xfrm>
            <a:off x="2470792" y="2082019"/>
            <a:ext cx="7239765" cy="4560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54797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Para borrar Escribimos:</a:t>
            </a:r>
            <a:br>
              <a:rPr lang="es-MX" dirty="0"/>
            </a:br>
            <a:r>
              <a:rPr lang="es-MX" dirty="0"/>
              <a:t> </a:t>
            </a:r>
            <a:r>
              <a:rPr lang="es-MX" dirty="0" err="1"/>
              <a:t>Git</a:t>
            </a:r>
            <a:r>
              <a:rPr lang="es-MX" dirty="0"/>
              <a:t> </a:t>
            </a:r>
            <a:r>
              <a:rPr lang="es-MX" dirty="0" err="1"/>
              <a:t>rm</a:t>
            </a:r>
            <a:r>
              <a:rPr lang="es-MX" dirty="0"/>
              <a:t> + </a:t>
            </a:r>
            <a:r>
              <a:rPr lang="es-MX" dirty="0" err="1"/>
              <a:t>archivo.ext</a:t>
            </a:r>
            <a:endParaRPr lang="es-MX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13931" r="47154" b="26758"/>
          <a:stretch/>
        </p:blipFill>
        <p:spPr>
          <a:xfrm>
            <a:off x="2208628" y="2081996"/>
            <a:ext cx="8376675" cy="4660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02765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Ahora agregamos el comentario con </a:t>
            </a:r>
            <a:r>
              <a:rPr lang="es-MX" dirty="0" err="1"/>
              <a:t>git</a:t>
            </a:r>
            <a:r>
              <a:rPr lang="es-MX" dirty="0"/>
              <a:t> </a:t>
            </a:r>
            <a:r>
              <a:rPr lang="es-MX" dirty="0" err="1"/>
              <a:t>commit</a:t>
            </a:r>
            <a:r>
              <a:rPr lang="es-MX" dirty="0"/>
              <a:t> –m “comentario”</a:t>
            </a:r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3719" r="47431" b="26138"/>
          <a:stretch/>
        </p:blipFill>
        <p:spPr>
          <a:xfrm>
            <a:off x="1580677" y="2307101"/>
            <a:ext cx="9335852" cy="4168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69379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Ahora subimos nuestro avance con:</a:t>
            </a:r>
            <a:br>
              <a:rPr lang="es-MX" dirty="0"/>
            </a:br>
            <a:r>
              <a:rPr lang="es-MX" dirty="0" err="1"/>
              <a:t>Git</a:t>
            </a:r>
            <a:r>
              <a:rPr lang="es-MX" dirty="0"/>
              <a:t> </a:t>
            </a:r>
            <a:r>
              <a:rPr lang="es-MX" dirty="0" err="1"/>
              <a:t>push</a:t>
            </a:r>
            <a:endParaRPr lang="es-MX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3719" r="48287" b="26519"/>
          <a:stretch/>
        </p:blipFill>
        <p:spPr>
          <a:xfrm>
            <a:off x="913795" y="2335236"/>
            <a:ext cx="10353761" cy="4027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8095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7115" y="609600"/>
            <a:ext cx="10620442" cy="1326321"/>
          </a:xfrm>
        </p:spPr>
        <p:txBody>
          <a:bodyPr>
            <a:normAutofit fontScale="90000"/>
          </a:bodyPr>
          <a:lstStyle/>
          <a:p>
            <a:r>
              <a:rPr lang="es-MX" dirty="0"/>
              <a:t>Si ponemos </a:t>
            </a:r>
            <a:r>
              <a:rPr lang="es-MX" dirty="0" err="1"/>
              <a:t>git</a:t>
            </a:r>
            <a:r>
              <a:rPr lang="es-MX" dirty="0"/>
              <a:t> status dirá que nuestra rama principal volvió a estar actualizada</a:t>
            </a:r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4100" r="47217" b="26899"/>
          <a:stretch/>
        </p:blipFill>
        <p:spPr>
          <a:xfrm>
            <a:off x="913794" y="2321169"/>
            <a:ext cx="10466969" cy="4276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96665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Vemos que se borro ejemplo.html </a:t>
            </a:r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2335" t="8008" r="12975" b="22332"/>
          <a:stretch/>
        </p:blipFill>
        <p:spPr>
          <a:xfrm>
            <a:off x="1069144" y="2349304"/>
            <a:ext cx="10198412" cy="4149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26591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Viendo cambios de un </a:t>
            </a:r>
            <a:r>
              <a:rPr lang="es-MX" dirty="0" err="1"/>
              <a:t>commit</a:t>
            </a:r>
            <a:r>
              <a:rPr lang="es-MX" dirty="0"/>
              <a:t> a otro.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just"/>
            <a:r>
              <a:rPr lang="es-MX" sz="3200" dirty="0" err="1"/>
              <a:t>Git</a:t>
            </a:r>
            <a:r>
              <a:rPr lang="es-MX" sz="3200" dirty="0"/>
              <a:t> </a:t>
            </a:r>
            <a:r>
              <a:rPr lang="es-MX" sz="3200" dirty="0" err="1"/>
              <a:t>Commit</a:t>
            </a:r>
            <a:r>
              <a:rPr lang="es-MX" sz="3200" dirty="0"/>
              <a:t> se usan para archivar versiones seguras y estables. Es como el </a:t>
            </a:r>
            <a:r>
              <a:rPr lang="es-MX" sz="3200" dirty="0" err="1"/>
              <a:t>checkpoint</a:t>
            </a:r>
            <a:r>
              <a:rPr lang="es-MX" sz="3200" dirty="0"/>
              <a:t> de un videojuego para volver ahí cuando pase algo malo, y así te puedes regresar a aquella versión del </a:t>
            </a:r>
            <a:r>
              <a:rPr lang="es-MX" sz="3200" dirty="0" err="1"/>
              <a:t>commit</a:t>
            </a:r>
            <a:r>
              <a:rPr lang="es-MX" sz="3200" dirty="0"/>
              <a:t> anterior.</a:t>
            </a:r>
          </a:p>
          <a:p>
            <a:pPr algn="just"/>
            <a:r>
              <a:rPr lang="es-MX" sz="3200" dirty="0" err="1"/>
              <a:t>Git</a:t>
            </a:r>
            <a:r>
              <a:rPr lang="es-MX" sz="3200" dirty="0"/>
              <a:t> </a:t>
            </a:r>
            <a:r>
              <a:rPr lang="es-MX" sz="3200" dirty="0" err="1"/>
              <a:t>Dif</a:t>
            </a:r>
            <a:r>
              <a:rPr lang="es-MX" sz="3200" dirty="0"/>
              <a:t> cambios de un </a:t>
            </a:r>
            <a:r>
              <a:rPr lang="es-MX" sz="3200" dirty="0" err="1"/>
              <a:t>commit</a:t>
            </a:r>
            <a:r>
              <a:rPr lang="es-MX" sz="3200" dirty="0"/>
              <a:t> y otro.</a:t>
            </a:r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41818822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work on the current change (see also: </a:t>
            </a:r>
            <a:r>
              <a:rPr lang="en-US" dirty="0" err="1"/>
              <a:t>git</a:t>
            </a:r>
            <a:r>
              <a:rPr lang="en-US" dirty="0"/>
              <a:t> help everyday)</a:t>
            </a:r>
            <a:br>
              <a:rPr lang="en-US" dirty="0"/>
            </a:br>
            <a:endParaRPr lang="es-MX" dirty="0"/>
          </a:p>
        </p:txBody>
      </p:sp>
      <p:graphicFrame>
        <p:nvGraphicFramePr>
          <p:cNvPr id="5" name="Tab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1983688"/>
              </p:ext>
            </p:extLst>
          </p:nvPr>
        </p:nvGraphicFramePr>
        <p:xfrm>
          <a:off x="1477108" y="2090666"/>
          <a:ext cx="9001588" cy="39701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8704">
                  <a:extLst>
                    <a:ext uri="{9D8B030D-6E8A-4147-A177-3AD203B41FA5}">
                      <a16:colId xmlns:a16="http://schemas.microsoft.com/office/drawing/2014/main" xmlns="" val="3247382777"/>
                    </a:ext>
                  </a:extLst>
                </a:gridCol>
                <a:gridCol w="6312884">
                  <a:extLst>
                    <a:ext uri="{9D8B030D-6E8A-4147-A177-3AD203B41FA5}">
                      <a16:colId xmlns:a16="http://schemas.microsoft.com/office/drawing/2014/main" xmlns="" val="3528657391"/>
                    </a:ext>
                  </a:extLst>
                </a:gridCol>
              </a:tblGrid>
              <a:tr h="539939">
                <a:tc>
                  <a:txBody>
                    <a:bodyPr/>
                    <a:lstStyle/>
                    <a:p>
                      <a:r>
                        <a:rPr lang="es-MX" sz="2800" dirty="0"/>
                        <a:t>Código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2800" dirty="0"/>
                        <a:t>Definición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085492019"/>
                  </a:ext>
                </a:extLst>
              </a:tr>
              <a:tr h="857551">
                <a:tc>
                  <a:txBody>
                    <a:bodyPr/>
                    <a:lstStyle/>
                    <a:p>
                      <a:r>
                        <a:rPr lang="es-MX" sz="2400" dirty="0" err="1"/>
                        <a:t>add</a:t>
                      </a:r>
                      <a:endParaRPr lang="es-MX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2400" dirty="0"/>
                        <a:t>Agrega el contenido del archivo al índice.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311355834"/>
                  </a:ext>
                </a:extLst>
              </a:tr>
              <a:tr h="1238685">
                <a:tc>
                  <a:txBody>
                    <a:bodyPr/>
                    <a:lstStyle/>
                    <a:p>
                      <a:r>
                        <a:rPr lang="es-MX" sz="2400" dirty="0"/>
                        <a:t>mv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2400" dirty="0"/>
                        <a:t>Mover o cambiar</a:t>
                      </a:r>
                      <a:r>
                        <a:rPr lang="es-MX" sz="2400" baseline="0" dirty="0"/>
                        <a:t> el nombre de un archivo, un directorio o un enlace simbólico. </a:t>
                      </a:r>
                      <a:endParaRPr lang="es-MX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185978091"/>
                  </a:ext>
                </a:extLst>
              </a:tr>
              <a:tr h="476417">
                <a:tc>
                  <a:txBody>
                    <a:bodyPr/>
                    <a:lstStyle/>
                    <a:p>
                      <a:r>
                        <a:rPr lang="es-MX" sz="2400" dirty="0" err="1"/>
                        <a:t>reset</a:t>
                      </a:r>
                      <a:endParaRPr lang="es-MX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2400" dirty="0"/>
                        <a:t>Rebobina la historia</a:t>
                      </a:r>
                      <a:r>
                        <a:rPr lang="es-ES" sz="2400" baseline="0" dirty="0"/>
                        <a:t> del repositorio.</a:t>
                      </a:r>
                      <a:endParaRPr lang="es-MX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06745670"/>
                  </a:ext>
                </a:extLst>
              </a:tr>
              <a:tr h="857551">
                <a:tc>
                  <a:txBody>
                    <a:bodyPr/>
                    <a:lstStyle/>
                    <a:p>
                      <a:r>
                        <a:rPr lang="es-MX" sz="2400" dirty="0" err="1"/>
                        <a:t>rm</a:t>
                      </a:r>
                      <a:endParaRPr lang="es-MX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2400" dirty="0"/>
                        <a:t>Eliminar archivos  del árbol</a:t>
                      </a:r>
                      <a:r>
                        <a:rPr lang="es-MX" sz="2400" baseline="0" dirty="0"/>
                        <a:t> de trabajo y del índice. </a:t>
                      </a:r>
                      <a:endParaRPr lang="es-MX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7414662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0257064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De nuestro código, quitamos el encabezado H2 y lo remplazamos por este </a:t>
            </a:r>
            <a:r>
              <a:rPr lang="es-MX" dirty="0" err="1"/>
              <a:t>parafo</a:t>
            </a:r>
            <a:r>
              <a:rPr lang="es-MX" dirty="0"/>
              <a:t>.</a:t>
            </a:r>
          </a:p>
        </p:txBody>
      </p:sp>
      <p:sp>
        <p:nvSpPr>
          <p:cNvPr id="5" name="Marcador de contenido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/>
          <a:srcRect l="20193" t="17420" r="17962" b="18549"/>
          <a:stretch/>
        </p:blipFill>
        <p:spPr>
          <a:xfrm>
            <a:off x="913795" y="2096064"/>
            <a:ext cx="10353761" cy="4389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29494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Cuando cambiando una línea y poniendo </a:t>
            </a:r>
            <a:r>
              <a:rPr lang="es-MX" dirty="0" err="1"/>
              <a:t>Git</a:t>
            </a:r>
            <a:r>
              <a:rPr lang="es-MX" dirty="0"/>
              <a:t> status aparece una modificación del archivo.</a:t>
            </a:r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3719" r="46789" b="27280"/>
          <a:stretch/>
        </p:blipFill>
        <p:spPr>
          <a:xfrm>
            <a:off x="1763556" y="1935921"/>
            <a:ext cx="9138905" cy="4338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14184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Ahora debemos agregar el cambio usando </a:t>
            </a:r>
            <a:r>
              <a:rPr lang="es-MX" dirty="0" err="1"/>
              <a:t>git</a:t>
            </a:r>
            <a:r>
              <a:rPr lang="es-MX" dirty="0"/>
              <a:t> </a:t>
            </a:r>
            <a:r>
              <a:rPr lang="es-MX" dirty="0" err="1"/>
              <a:t>add</a:t>
            </a:r>
            <a:r>
              <a:rPr lang="es-MX" dirty="0"/>
              <a:t> + Archivo Donde fue el cambio.</a:t>
            </a:r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3719" r="47002" b="26138"/>
          <a:stretch/>
        </p:blipFill>
        <p:spPr>
          <a:xfrm>
            <a:off x="2259777" y="1935921"/>
            <a:ext cx="7661796" cy="4888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22151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Usando </a:t>
            </a:r>
            <a:r>
              <a:rPr lang="es-MX" dirty="0" err="1"/>
              <a:t>git</a:t>
            </a:r>
            <a:r>
              <a:rPr lang="es-MX" dirty="0"/>
              <a:t> status aparece en verde diciendo que esta listo para poner un comentario y subir. </a:t>
            </a:r>
            <a:br>
              <a:rPr lang="es-MX" dirty="0"/>
            </a:br>
            <a:r>
              <a:rPr lang="es-MX" dirty="0" err="1"/>
              <a:t>Git</a:t>
            </a:r>
            <a:r>
              <a:rPr lang="es-MX" dirty="0"/>
              <a:t> </a:t>
            </a:r>
            <a:r>
              <a:rPr lang="es-MX" dirty="0" err="1"/>
              <a:t>commit</a:t>
            </a:r>
            <a:r>
              <a:rPr lang="es-MX" dirty="0"/>
              <a:t> – m “</a:t>
            </a:r>
            <a:r>
              <a:rPr lang="es-MX" dirty="0" err="1"/>
              <a:t>comentarioNuevo</a:t>
            </a:r>
            <a:r>
              <a:rPr lang="es-MX" dirty="0"/>
              <a:t>”</a:t>
            </a:r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4547" r="47002" b="26138"/>
          <a:stretch/>
        </p:blipFill>
        <p:spPr>
          <a:xfrm>
            <a:off x="2243161" y="2417856"/>
            <a:ext cx="7976381" cy="417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28042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Ya solo falta subirlo a nuestro repositorio web usando </a:t>
            </a:r>
            <a:r>
              <a:rPr lang="es-MX" dirty="0" err="1"/>
              <a:t>Git</a:t>
            </a:r>
            <a:r>
              <a:rPr lang="es-MX" dirty="0"/>
              <a:t> </a:t>
            </a:r>
            <a:r>
              <a:rPr lang="es-MX" dirty="0" err="1"/>
              <a:t>push</a:t>
            </a:r>
            <a:endParaRPr lang="es-MX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4100" r="47431" b="37576"/>
          <a:stretch/>
        </p:blipFill>
        <p:spPr>
          <a:xfrm>
            <a:off x="2083931" y="2189137"/>
            <a:ext cx="8013487" cy="4141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91814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Comprobamos con </a:t>
            </a:r>
            <a:r>
              <a:rPr lang="es-MX" dirty="0" err="1"/>
              <a:t>git</a:t>
            </a:r>
            <a:r>
              <a:rPr lang="es-MX" dirty="0"/>
              <a:t> status si todo salió bien. Todo actualizado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14137" r="47154" b="59799"/>
          <a:stretch/>
        </p:blipFill>
        <p:spPr>
          <a:xfrm>
            <a:off x="913795" y="2658771"/>
            <a:ext cx="10501586" cy="3855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38470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Vemos que cambio el </a:t>
            </a:r>
            <a:r>
              <a:rPr lang="es-MX" dirty="0" err="1"/>
              <a:t>commit</a:t>
            </a:r>
            <a:r>
              <a:rPr lang="es-MX" dirty="0"/>
              <a:t>, damos clic en el.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10500" t="16804" r="14154" b="24911"/>
          <a:stretch/>
        </p:blipFill>
        <p:spPr>
          <a:xfrm>
            <a:off x="913795" y="2096064"/>
            <a:ext cx="10625781" cy="4621319"/>
          </a:xfrm>
          <a:prstGeom prst="rect">
            <a:avLst/>
          </a:prstGeom>
        </p:spPr>
      </p:pic>
      <p:sp>
        <p:nvSpPr>
          <p:cNvPr id="5" name="Flecha abajo 8"/>
          <p:cNvSpPr/>
          <p:nvPr/>
        </p:nvSpPr>
        <p:spPr>
          <a:xfrm rot="14772199">
            <a:off x="5159298" y="5180778"/>
            <a:ext cx="635726" cy="1644256"/>
          </a:xfrm>
          <a:prstGeom prst="downArrow">
            <a:avLst/>
          </a:prstGeom>
          <a:solidFill>
            <a:srgbClr val="00B0F0"/>
          </a:solidFill>
          <a:ln w="76200">
            <a:solidFill>
              <a:srgbClr val="7030A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Rectángulo redondeado 9"/>
          <p:cNvSpPr/>
          <p:nvPr/>
        </p:nvSpPr>
        <p:spPr>
          <a:xfrm>
            <a:off x="3835400" y="6002906"/>
            <a:ext cx="1522544" cy="646598"/>
          </a:xfrm>
          <a:prstGeom prst="roundRect">
            <a:avLst/>
          </a:prstGeom>
          <a:solidFill>
            <a:srgbClr val="00B0F0"/>
          </a:solidFill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b="1" dirty="0"/>
              <a:t>Clic</a:t>
            </a:r>
          </a:p>
        </p:txBody>
      </p:sp>
    </p:spTree>
    <p:extLst>
      <p:ext uri="{BB962C8B-B14F-4D97-AF65-F5344CB8AC3E}">
        <p14:creationId xmlns:p14="http://schemas.microsoft.com/office/powerpoint/2010/main" val="126832300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Vemos que aparece nuestro código con dos colores y quien hizo el cambio</a:t>
            </a:r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1693" t="22475" r="14044" b="9009"/>
          <a:stretch/>
        </p:blipFill>
        <p:spPr>
          <a:xfrm>
            <a:off x="1982909" y="2166425"/>
            <a:ext cx="8215532" cy="4261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12712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sz="3200" dirty="0"/>
              <a:t>Como se ven los cambios</a:t>
            </a:r>
            <a:br>
              <a:rPr lang="es-MX" sz="3200" dirty="0"/>
            </a:br>
            <a:endParaRPr lang="es-MX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sz="3600" dirty="0"/>
              <a:t>Líneas de color verde significa línea creada</a:t>
            </a:r>
          </a:p>
          <a:p>
            <a:endParaRPr lang="es-MX" sz="3600" dirty="0"/>
          </a:p>
          <a:p>
            <a:endParaRPr lang="es-MX" sz="3600" dirty="0"/>
          </a:p>
          <a:p>
            <a:r>
              <a:rPr lang="es-MX" sz="3600" dirty="0"/>
              <a:t>Líneas de color rojo significa línea quitada</a:t>
            </a:r>
          </a:p>
          <a:p>
            <a:endParaRPr lang="es-MX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5154" t="75479" r="46461" b="22443"/>
          <a:stretch/>
        </p:blipFill>
        <p:spPr>
          <a:xfrm>
            <a:off x="234463" y="3043425"/>
            <a:ext cx="11958204" cy="40640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l="25154" t="72853" r="46461" b="25492"/>
          <a:stretch/>
        </p:blipFill>
        <p:spPr>
          <a:xfrm>
            <a:off x="111906" y="5399371"/>
            <a:ext cx="11957538" cy="391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4974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Consejos para el </a:t>
            </a:r>
            <a:r>
              <a:rPr lang="es-MX" dirty="0" err="1"/>
              <a:t>commit</a:t>
            </a:r>
            <a:endParaRPr lang="es-MX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sz="3600" dirty="0"/>
              <a:t>La idea es al hacer un cambio único, no a cada línea como lo hicimos hasta ahorita.</a:t>
            </a:r>
          </a:p>
          <a:p>
            <a:r>
              <a:rPr lang="es-MX" sz="3600" dirty="0"/>
              <a:t>Pero todo puede pasar ahorita, esta computara se puede encender por motivos extraños  y es importante respaldar.</a:t>
            </a:r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0329441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/>
            </a:r>
            <a:br>
              <a:rPr lang="es-MX" dirty="0"/>
            </a:br>
            <a:r>
              <a:rPr lang="es-MX" dirty="0"/>
              <a:t>Examinar la historia y el estado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913795" y="2096064"/>
            <a:ext cx="5008703" cy="3695136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s-MX" dirty="0"/>
          </a:p>
        </p:txBody>
      </p:sp>
      <p:graphicFrame>
        <p:nvGraphicFramePr>
          <p:cNvPr id="4" name="Tab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3494891"/>
              </p:ext>
            </p:extLst>
          </p:nvPr>
        </p:nvGraphicFramePr>
        <p:xfrm>
          <a:off x="618979" y="2245410"/>
          <a:ext cx="10930598" cy="3535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33378">
                  <a:extLst>
                    <a:ext uri="{9D8B030D-6E8A-4147-A177-3AD203B41FA5}">
                      <a16:colId xmlns:a16="http://schemas.microsoft.com/office/drawing/2014/main" xmlns="" val="3212941005"/>
                    </a:ext>
                  </a:extLst>
                </a:gridCol>
                <a:gridCol w="9397220">
                  <a:extLst>
                    <a:ext uri="{9D8B030D-6E8A-4147-A177-3AD203B41FA5}">
                      <a16:colId xmlns:a16="http://schemas.microsoft.com/office/drawing/2014/main" xmlns="" val="6397741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MX" sz="2800" dirty="0"/>
                        <a:t>Código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2800" dirty="0"/>
                        <a:t>Definición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5225751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sz="2800" dirty="0" err="1"/>
                        <a:t>bisect</a:t>
                      </a:r>
                      <a:endParaRPr lang="es-MX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2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Utilice la búsqueda binaria para encontrar el </a:t>
                      </a:r>
                      <a:r>
                        <a:rPr lang="es-MX" sz="2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commit</a:t>
                      </a:r>
                      <a:r>
                        <a:rPr lang="es-MX" sz="2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que introdujo un error</a:t>
                      </a:r>
                      <a:endParaRPr lang="es-MX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8204558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sz="2800" dirty="0"/>
                        <a:t>grep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2800" dirty="0"/>
                        <a:t>Imprime</a:t>
                      </a:r>
                      <a:r>
                        <a:rPr lang="es-MX" sz="2800" baseline="0" dirty="0"/>
                        <a:t> líneas que coincidan con un patrón</a:t>
                      </a:r>
                      <a:endParaRPr lang="es-MX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8162286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sz="2800" dirty="0"/>
                        <a:t>log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2800" dirty="0"/>
                        <a:t>Muestra</a:t>
                      </a:r>
                      <a:r>
                        <a:rPr lang="es-MX" sz="2800" baseline="0" dirty="0"/>
                        <a:t> el registro de los </a:t>
                      </a:r>
                      <a:r>
                        <a:rPr lang="es-MX" sz="2800" baseline="0" dirty="0" err="1"/>
                        <a:t>commits</a:t>
                      </a:r>
                      <a:endParaRPr lang="es-MX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4317819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sz="2800" dirty="0"/>
                        <a:t>show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2800" dirty="0"/>
                        <a:t>Muestra varios tipos de objetos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3730947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sz="2800" dirty="0"/>
                        <a:t>status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2800" dirty="0"/>
                        <a:t>Muestra el estado del árbol de trabajo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040580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7134964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/>
              <a:t>Git</a:t>
            </a:r>
            <a:r>
              <a:rPr lang="es-MX" dirty="0"/>
              <a:t> </a:t>
            </a:r>
            <a:r>
              <a:rPr lang="es-MX" dirty="0" err="1"/>
              <a:t>hub</a:t>
            </a:r>
            <a:r>
              <a:rPr lang="es-MX" dirty="0"/>
              <a:t> web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algn="just"/>
            <a:r>
              <a:rPr lang="es-MX" sz="2800" dirty="0"/>
              <a:t>En la pagina web nos aparecerá un grafico que nos indican que tenemos un porcentaje de HTML, CSS, java Script.</a:t>
            </a:r>
          </a:p>
          <a:p>
            <a:pPr algn="just"/>
            <a:endParaRPr lang="es-MX" sz="2800" dirty="0"/>
          </a:p>
          <a:p>
            <a:pPr algn="just"/>
            <a:r>
              <a:rPr lang="es-MX" sz="2800" dirty="0"/>
              <a:t>Se pueden comentar los </a:t>
            </a:r>
            <a:r>
              <a:rPr lang="es-MX" sz="2800" dirty="0" err="1"/>
              <a:t>commits</a:t>
            </a:r>
            <a:r>
              <a:rPr lang="es-MX" sz="2800" dirty="0"/>
              <a:t> ejemplo: se debe Agregar una variable </a:t>
            </a:r>
          </a:p>
          <a:p>
            <a:pPr algn="just"/>
            <a:r>
              <a:rPr lang="es-MX" sz="2800" dirty="0"/>
              <a:t>Y al momento de hacer un cambio te aparecerá un correo que alguien escribió un comentario en el </a:t>
            </a:r>
            <a:r>
              <a:rPr lang="es-MX" sz="2800" dirty="0" err="1"/>
              <a:t>commit</a:t>
            </a:r>
            <a:endParaRPr lang="es-MX" sz="2800" dirty="0"/>
          </a:p>
          <a:p>
            <a:endParaRPr lang="es-MX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13731" t="41226" r="14615" b="52001"/>
          <a:stretch/>
        </p:blipFill>
        <p:spPr>
          <a:xfrm>
            <a:off x="1364566" y="3124641"/>
            <a:ext cx="8736038" cy="464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84756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Consejos de programación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s-MX" sz="4000" dirty="0"/>
              <a:t>Ponerse de acuerdo cual es la versión del cambio quieres quedarte .</a:t>
            </a:r>
          </a:p>
          <a:p>
            <a:pPr algn="just"/>
            <a:r>
              <a:rPr lang="es-MX" sz="4000" dirty="0"/>
              <a:t>Hablar con los compañeros y repartirse bien en las tareas</a:t>
            </a:r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52031115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/>
              <a:t>Agradecimiento.</a:t>
            </a:r>
            <a:endParaRPr lang="es-MX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913795" y="2184135"/>
            <a:ext cx="10353762" cy="3695136"/>
          </a:xfrm>
        </p:spPr>
        <p:txBody>
          <a:bodyPr>
            <a:normAutofit/>
          </a:bodyPr>
          <a:lstStyle/>
          <a:p>
            <a:pPr algn="ctr"/>
            <a:r>
              <a:rPr lang="es-419" sz="2800" b="1" dirty="0"/>
              <a:t>Gracias por ver toda esta presentación.</a:t>
            </a:r>
            <a:endParaRPr lang="es-MX" sz="2800" b="1" dirty="0"/>
          </a:p>
        </p:txBody>
      </p:sp>
      <p:pic>
        <p:nvPicPr>
          <p:cNvPr id="1028" name="Picture 4" descr="Resultado de imagen para agradecimiento 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827606"/>
            <a:ext cx="12192000" cy="3477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65486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/>
            </a:r>
            <a:br>
              <a:rPr lang="es-MX" dirty="0"/>
            </a:br>
            <a:r>
              <a:rPr lang="es-MX" dirty="0"/>
              <a:t>Crecer, marcar y ajustar su historia común</a:t>
            </a:r>
          </a:p>
        </p:txBody>
      </p:sp>
      <p:graphicFrame>
        <p:nvGraphicFramePr>
          <p:cNvPr id="4" name="Tab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7636473"/>
              </p:ext>
            </p:extLst>
          </p:nvPr>
        </p:nvGraphicFramePr>
        <p:xfrm>
          <a:off x="625377" y="1935921"/>
          <a:ext cx="10930596" cy="4836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98845">
                  <a:extLst>
                    <a:ext uri="{9D8B030D-6E8A-4147-A177-3AD203B41FA5}">
                      <a16:colId xmlns:a16="http://schemas.microsoft.com/office/drawing/2014/main" xmlns="" val="2313225213"/>
                    </a:ext>
                  </a:extLst>
                </a:gridCol>
                <a:gridCol w="9431751">
                  <a:extLst>
                    <a:ext uri="{9D8B030D-6E8A-4147-A177-3AD203B41FA5}">
                      <a16:colId xmlns:a16="http://schemas.microsoft.com/office/drawing/2014/main" xmlns="" val="433926700"/>
                    </a:ext>
                  </a:extLst>
                </a:gridCol>
              </a:tblGrid>
              <a:tr h="517477">
                <a:tc>
                  <a:txBody>
                    <a:bodyPr/>
                    <a:lstStyle/>
                    <a:p>
                      <a:pPr algn="just"/>
                      <a:r>
                        <a:rPr lang="es-MX" sz="2400" dirty="0"/>
                        <a:t>Código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s-MX" sz="2400" dirty="0"/>
                        <a:t>Definición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350843235"/>
                  </a:ext>
                </a:extLst>
              </a:tr>
              <a:tr h="333175">
                <a:tc>
                  <a:txBody>
                    <a:bodyPr/>
                    <a:lstStyle/>
                    <a:p>
                      <a:pPr algn="just"/>
                      <a:r>
                        <a:rPr lang="es-MX" sz="2400" dirty="0" err="1"/>
                        <a:t>branch</a:t>
                      </a:r>
                      <a:endParaRPr lang="es-MX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400" dirty="0" err="1"/>
                        <a:t>Listas</a:t>
                      </a:r>
                      <a:r>
                        <a:rPr lang="en-US" sz="2400" dirty="0"/>
                        <a:t>, </a:t>
                      </a:r>
                      <a:r>
                        <a:rPr lang="en-US" sz="2400" dirty="0" err="1"/>
                        <a:t>crear</a:t>
                      </a:r>
                      <a:r>
                        <a:rPr lang="en-US" sz="2400" baseline="0" dirty="0"/>
                        <a:t> o </a:t>
                      </a:r>
                      <a:r>
                        <a:rPr lang="en-US" sz="2400" baseline="0" dirty="0" err="1"/>
                        <a:t>eliminar</a:t>
                      </a:r>
                      <a:r>
                        <a:rPr lang="en-US" sz="2400" baseline="0" dirty="0"/>
                        <a:t> </a:t>
                      </a:r>
                      <a:r>
                        <a:rPr lang="en-US" sz="2400" baseline="0" dirty="0" err="1"/>
                        <a:t>ramas</a:t>
                      </a:r>
                      <a:endParaRPr lang="es-MX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335301549"/>
                  </a:ext>
                </a:extLst>
              </a:tr>
              <a:tr h="583056">
                <a:tc>
                  <a:txBody>
                    <a:bodyPr/>
                    <a:lstStyle/>
                    <a:p>
                      <a:pPr algn="just"/>
                      <a:r>
                        <a:rPr lang="es-MX" sz="2400" dirty="0" err="1"/>
                        <a:t>checkout</a:t>
                      </a:r>
                      <a:endParaRPr lang="es-MX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s-MX" sz="2400" dirty="0"/>
                        <a:t>Cambiar ramas o restaurar archivos de árbol de trabajo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204607403"/>
                  </a:ext>
                </a:extLst>
              </a:tr>
              <a:tr h="333175">
                <a:tc>
                  <a:txBody>
                    <a:bodyPr/>
                    <a:lstStyle/>
                    <a:p>
                      <a:pPr algn="just"/>
                      <a:r>
                        <a:rPr lang="es-MX" sz="2400" dirty="0" err="1"/>
                        <a:t>commit</a:t>
                      </a:r>
                      <a:endParaRPr lang="es-MX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s-MX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Registrar cambios en el repositorio</a:t>
                      </a:r>
                      <a:endParaRPr lang="es-MX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624855221"/>
                  </a:ext>
                </a:extLst>
              </a:tr>
              <a:tr h="583056">
                <a:tc>
                  <a:txBody>
                    <a:bodyPr/>
                    <a:lstStyle/>
                    <a:p>
                      <a:pPr algn="just"/>
                      <a:r>
                        <a:rPr lang="es-MX" sz="2400" dirty="0" err="1"/>
                        <a:t>diff</a:t>
                      </a:r>
                      <a:endParaRPr lang="es-MX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s-MX" sz="2400" dirty="0"/>
                        <a:t>Muestra los cambios entre </a:t>
                      </a:r>
                      <a:r>
                        <a:rPr lang="es-MX" sz="2400" dirty="0" err="1"/>
                        <a:t>commits</a:t>
                      </a:r>
                      <a:r>
                        <a:rPr lang="es-MX" sz="2400" baseline="0" dirty="0"/>
                        <a:t>, </a:t>
                      </a:r>
                      <a:r>
                        <a:rPr lang="es-MX" sz="2400" baseline="0" dirty="0" err="1"/>
                        <a:t>commit</a:t>
                      </a:r>
                      <a:r>
                        <a:rPr lang="es-MX" sz="2400" baseline="0" dirty="0"/>
                        <a:t> y el árbol de trabajo.</a:t>
                      </a:r>
                      <a:endParaRPr lang="es-MX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894446031"/>
                  </a:ext>
                </a:extLst>
              </a:tr>
              <a:tr h="832937">
                <a:tc>
                  <a:txBody>
                    <a:bodyPr/>
                    <a:lstStyle/>
                    <a:p>
                      <a:pPr algn="just"/>
                      <a:r>
                        <a:rPr lang="es-MX" sz="2400" dirty="0" err="1"/>
                        <a:t>merge</a:t>
                      </a:r>
                      <a:endParaRPr lang="es-MX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2400" dirty="0"/>
                        <a:t>Fusiona</a:t>
                      </a:r>
                      <a:r>
                        <a:rPr lang="es-MX" sz="2400" baseline="0" dirty="0"/>
                        <a:t> o junta dos o mas historias de desarrollo.</a:t>
                      </a:r>
                      <a:endParaRPr lang="es-MX" sz="2400" dirty="0"/>
                    </a:p>
                    <a:p>
                      <a:pPr algn="just"/>
                      <a:endParaRPr lang="es-MX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07847226"/>
                  </a:ext>
                </a:extLst>
              </a:tr>
              <a:tr h="583056">
                <a:tc>
                  <a:txBody>
                    <a:bodyPr/>
                    <a:lstStyle/>
                    <a:p>
                      <a:pPr algn="just"/>
                      <a:r>
                        <a:rPr lang="es-MX" sz="2400" dirty="0"/>
                        <a:t>rebase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s-MX" sz="2400" dirty="0"/>
                        <a:t>Reaplicar</a:t>
                      </a:r>
                      <a:r>
                        <a:rPr lang="es-MX" sz="2400" baseline="0" dirty="0"/>
                        <a:t> </a:t>
                      </a:r>
                      <a:r>
                        <a:rPr lang="es-MX" sz="2400" baseline="0" dirty="0" err="1"/>
                        <a:t>commits</a:t>
                      </a:r>
                      <a:r>
                        <a:rPr lang="es-MX" sz="2400" baseline="0" dirty="0"/>
                        <a:t> en la parte superior de otra punta de la base.</a:t>
                      </a:r>
                      <a:endParaRPr lang="es-MX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716818881"/>
                  </a:ext>
                </a:extLst>
              </a:tr>
              <a:tr h="583056">
                <a:tc>
                  <a:txBody>
                    <a:bodyPr/>
                    <a:lstStyle/>
                    <a:p>
                      <a:pPr algn="just"/>
                      <a:r>
                        <a:rPr lang="es-MX" sz="2400" dirty="0" err="1"/>
                        <a:t>tag</a:t>
                      </a:r>
                      <a:endParaRPr lang="es-MX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s-MX" sz="2400" dirty="0"/>
                        <a:t>Crear, enumerar, eliminar o verificar un objeto de etiqueta firmado con GPG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8239509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501326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collaborate (see also: </a:t>
            </a:r>
            <a:r>
              <a:rPr lang="en-US" dirty="0" err="1"/>
              <a:t>git</a:t>
            </a:r>
            <a:r>
              <a:rPr lang="en-US" dirty="0"/>
              <a:t> help workflows)</a:t>
            </a:r>
            <a:br>
              <a:rPr lang="en-US" dirty="0"/>
            </a:br>
            <a:endParaRPr lang="es-MX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 dirty="0"/>
          </a:p>
        </p:txBody>
      </p:sp>
      <p:graphicFrame>
        <p:nvGraphicFramePr>
          <p:cNvPr id="4" name="Tab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8929138"/>
              </p:ext>
            </p:extLst>
          </p:nvPr>
        </p:nvGraphicFramePr>
        <p:xfrm>
          <a:off x="913793" y="2096064"/>
          <a:ext cx="10353762" cy="36951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56016">
                  <a:extLst>
                    <a:ext uri="{9D8B030D-6E8A-4147-A177-3AD203B41FA5}">
                      <a16:colId xmlns:a16="http://schemas.microsoft.com/office/drawing/2014/main" xmlns="" val="4161398135"/>
                    </a:ext>
                  </a:extLst>
                </a:gridCol>
                <a:gridCol w="8397746">
                  <a:extLst>
                    <a:ext uri="{9D8B030D-6E8A-4147-A177-3AD203B41FA5}">
                      <a16:colId xmlns:a16="http://schemas.microsoft.com/office/drawing/2014/main" xmlns="" val="493538899"/>
                    </a:ext>
                  </a:extLst>
                </a:gridCol>
              </a:tblGrid>
              <a:tr h="534148">
                <a:tc>
                  <a:txBody>
                    <a:bodyPr/>
                    <a:lstStyle/>
                    <a:p>
                      <a:pPr algn="just"/>
                      <a:r>
                        <a:rPr lang="es-MX" sz="2400" dirty="0"/>
                        <a:t>Código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s-MX" sz="2400" dirty="0"/>
                        <a:t>Definición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116710659"/>
                  </a:ext>
                </a:extLst>
              </a:tr>
              <a:tr h="1317078">
                <a:tc>
                  <a:txBody>
                    <a:bodyPr/>
                    <a:lstStyle/>
                    <a:p>
                      <a:pPr algn="just"/>
                      <a:r>
                        <a:rPr lang="es-MX" sz="2400" dirty="0" err="1"/>
                        <a:t>fetch</a:t>
                      </a:r>
                      <a:endParaRPr lang="es-MX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2400" dirty="0"/>
                        <a:t>Descargar objetos y referencias desde otro repositorio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87805362"/>
                  </a:ext>
                </a:extLst>
              </a:tr>
              <a:tr h="921955">
                <a:tc>
                  <a:txBody>
                    <a:bodyPr/>
                    <a:lstStyle/>
                    <a:p>
                      <a:pPr algn="just"/>
                      <a:r>
                        <a:rPr lang="es-MX" sz="2400" dirty="0" err="1"/>
                        <a:t>pull</a:t>
                      </a:r>
                      <a:endParaRPr lang="es-MX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s-MX" sz="2400" dirty="0"/>
                        <a:t>Obtener e integrar con otro repositorio o una rama local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128116683"/>
                  </a:ext>
                </a:extLst>
              </a:tr>
              <a:tr h="921955">
                <a:tc>
                  <a:txBody>
                    <a:bodyPr/>
                    <a:lstStyle/>
                    <a:p>
                      <a:pPr algn="just"/>
                      <a:r>
                        <a:rPr lang="es-MX" sz="2400" dirty="0" err="1"/>
                        <a:t>push</a:t>
                      </a:r>
                      <a:endParaRPr lang="es-MX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400" dirty="0" err="1"/>
                        <a:t>Actualizar</a:t>
                      </a:r>
                      <a:r>
                        <a:rPr lang="en-US" sz="2400" dirty="0"/>
                        <a:t> </a:t>
                      </a:r>
                      <a:r>
                        <a:rPr lang="en-US" sz="2400" dirty="0" err="1"/>
                        <a:t>referencias</a:t>
                      </a:r>
                      <a:r>
                        <a:rPr lang="en-US" sz="2400" dirty="0"/>
                        <a:t> </a:t>
                      </a:r>
                      <a:r>
                        <a:rPr lang="en-US" sz="2400" dirty="0" err="1"/>
                        <a:t>remotas</a:t>
                      </a:r>
                      <a:r>
                        <a:rPr lang="en-US" sz="2400" dirty="0"/>
                        <a:t> junto con </a:t>
                      </a:r>
                      <a:r>
                        <a:rPr lang="en-US" sz="2400" dirty="0" err="1"/>
                        <a:t>objetos</a:t>
                      </a:r>
                      <a:r>
                        <a:rPr lang="en-US" sz="2400" dirty="0"/>
                        <a:t> </a:t>
                      </a:r>
                      <a:r>
                        <a:rPr lang="en-US" sz="2400" dirty="0" err="1"/>
                        <a:t>asociados</a:t>
                      </a:r>
                      <a:endParaRPr lang="es-MX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5513906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4729067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78346F"/>
      </a:dk2>
      <a:lt2>
        <a:srgbClr val="D9A8D2"/>
      </a:lt2>
      <a:accent1>
        <a:srgbClr val="CE57AB"/>
      </a:accent1>
      <a:accent2>
        <a:srgbClr val="8E8EFD"/>
      </a:accent2>
      <a:accent3>
        <a:srgbClr val="7CBCE0"/>
      </a:accent3>
      <a:accent4>
        <a:srgbClr val="70BF9F"/>
      </a:accent4>
      <a:accent5>
        <a:srgbClr val="A5B960"/>
      </a:accent5>
      <a:accent6>
        <a:srgbClr val="D47A57"/>
      </a:accent6>
      <a:hlink>
        <a:srgbClr val="D164DE"/>
      </a:hlink>
      <a:folHlink>
        <a:srgbClr val="BE87C4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D4FE1632-F131-47D3-A814-99E9CD025E2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3599</TotalTime>
  <Words>1326</Words>
  <Application>Microsoft Office PowerPoint</Application>
  <PresentationFormat>Panorámica</PresentationFormat>
  <Paragraphs>177</Paragraphs>
  <Slides>72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72</vt:i4>
      </vt:variant>
    </vt:vector>
  </HeadingPairs>
  <TitlesOfParts>
    <vt:vector size="76" baseType="lpstr">
      <vt:lpstr>Arial</vt:lpstr>
      <vt:lpstr>Bookman Old Style</vt:lpstr>
      <vt:lpstr>Rockwell</vt:lpstr>
      <vt:lpstr>Damask</vt:lpstr>
      <vt:lpstr>GitHub</vt:lpstr>
      <vt:lpstr>Curso de git y github</vt:lpstr>
      <vt:lpstr>Nota:</vt:lpstr>
      <vt:lpstr>Términos en la consola </vt:lpstr>
      <vt:lpstr> Estos son los comandos comunes de GIT usados en diversas situaciones: </vt:lpstr>
      <vt:lpstr>work on the current change (see also: git help everyday) </vt:lpstr>
      <vt:lpstr> Examinar la historia y el estado</vt:lpstr>
      <vt:lpstr> Crecer, marcar y ajustar su historia común</vt:lpstr>
      <vt:lpstr>collaborate (see also: git help workflows) </vt:lpstr>
      <vt:lpstr>Ademas los comandos</vt:lpstr>
      <vt:lpstr>Observación</vt:lpstr>
      <vt:lpstr>Se loguean en github por si se salieron</vt:lpstr>
      <vt:lpstr>Presentación de PowerPoint</vt:lpstr>
      <vt:lpstr>Presentación de PowerPoint</vt:lpstr>
      <vt:lpstr>Presentación de PowerPoint</vt:lpstr>
      <vt:lpstr>Repositorio</vt:lpstr>
      <vt:lpstr>Pre requisitos de la actividad</vt:lpstr>
      <vt:lpstr>Presentación de PowerPoint</vt:lpstr>
      <vt:lpstr>Actividad</vt:lpstr>
      <vt:lpstr>Nota:</vt:lpstr>
      <vt:lpstr>Crear un archivo desde el block de notas y lo guardan como Ejemplo.html </vt:lpstr>
      <vt:lpstr>Presentación de PowerPoint</vt:lpstr>
      <vt:lpstr>Y si lo abren con un navegador (CHROME o FIREFOX , Internet Explorer)</vt:lpstr>
      <vt:lpstr>Abrimos la Consola Git BAsh</vt:lpstr>
      <vt:lpstr>Creamos la carpeta a subir nuestra pagina. Yo le puse repositorio, pueden poner el nombre que quieran.</vt:lpstr>
      <vt:lpstr>Nos dirigimos a la carpeta que creamos “Repositorio”</vt:lpstr>
      <vt:lpstr>Ahora dejamos un momento Git bAsH. En nuestra cuenta de github copiamos el URL de nuestro repositorio. </vt:lpstr>
      <vt:lpstr>Presentación de PowerPoint</vt:lpstr>
      <vt:lpstr>Escriben Git clone + su Link así como se ve en la consola de abajo. Y luego presionas enter.</vt:lpstr>
      <vt:lpstr>Esperamos poco a que se descargue a nuestra computadora, debe indicar así</vt:lpstr>
      <vt:lpstr>Ahora que ya tenemos nuestro repositorio en nuestra computadora, copiamos nuestra pequeña pagina web llamada ejemplo.html y la pegamos en nuestra carpeta.</vt:lpstr>
      <vt:lpstr>La dirección es C:\Usuario\Tupc\repositorio\CursoAndroidFSW</vt:lpstr>
      <vt:lpstr>Importante </vt:lpstr>
      <vt:lpstr>Vamos al la carpeta que bajamos con Cd cursoandroidFSW</vt:lpstr>
      <vt:lpstr>Ocupamos ahora ingresar nuestro usuario y contraseña en la consola.</vt:lpstr>
      <vt:lpstr>Copiamos  estas líneas  Git config user.name ”Usuario”</vt:lpstr>
      <vt:lpstr>Ahora agregamos el correo: Git config user.name ”Sucorreo”</vt:lpstr>
      <vt:lpstr>Al poner git status, dira que en nuestra rama principal apareció un archivo nuevo el Ejemplo.html la pagina que creamos. </vt:lpstr>
      <vt:lpstr>Agregamos el documento local a Github con  git add “Archivo.extensión”   </vt:lpstr>
      <vt:lpstr>Ponemos Git status y vemos que esta listo para subirse cuando esta en verde.</vt:lpstr>
      <vt:lpstr>Ahora agregamos un comentario de lo que vamos a subir (Aparecera quien lo sube): Git commit –m  “MiPrimerRepositorio” </vt:lpstr>
      <vt:lpstr>Ahora subimos nuestro avance con: Git push</vt:lpstr>
      <vt:lpstr>Si ponemos git status dira que nuestra rama principal esta actualizada</vt:lpstr>
      <vt:lpstr>Volvemos a github y recargamos la pagina. Vemos que se subio el archivo y el comentario.</vt:lpstr>
      <vt:lpstr>Vemos el código  de la pagina web.</vt:lpstr>
      <vt:lpstr>Hagamos una pequeña modificación con el nombre de nuestro código</vt:lpstr>
      <vt:lpstr>Ahora hagamos un cambio de nombre en Ejemplo.html a AsombrosoCodigo.html</vt:lpstr>
      <vt:lpstr>Ponemos Git status y vemos los cambios que hay, dice que no esta localmente ejemplo.html y se agrego AsombrosoCodigo.html</vt:lpstr>
      <vt:lpstr>Agregamos el cambio con git add + archivo</vt:lpstr>
      <vt:lpstr>Ahora agregamos el comentario con git commit –m “comentario”</vt:lpstr>
      <vt:lpstr>Y actualizamos todo (La parte local con la parte web) con: git push</vt:lpstr>
      <vt:lpstr>Vemos que nuestro cambio aparece pero aun sigue Ejemplo.html, debemos borrarlo desde la consola.</vt:lpstr>
      <vt:lpstr>Usamos git status y vemos que no borramos el archivo ejemplo.html (solo se borro localmente)</vt:lpstr>
      <vt:lpstr>Para borrar Escribimos:  Git rm + archivo.ext</vt:lpstr>
      <vt:lpstr>Ahora agregamos el comentario con git commit –m “comentario”</vt:lpstr>
      <vt:lpstr>Ahora subimos nuestro avance con: Git push</vt:lpstr>
      <vt:lpstr>Si ponemos git status dirá que nuestra rama principal volvió a estar actualizada</vt:lpstr>
      <vt:lpstr>Vemos que se borro ejemplo.html </vt:lpstr>
      <vt:lpstr>Viendo cambios de un commit a otro.</vt:lpstr>
      <vt:lpstr>De nuestro código, quitamos el encabezado H2 y lo remplazamos por este parafo.</vt:lpstr>
      <vt:lpstr>Cuando cambiando una línea y poniendo Git status aparece una modificación del archivo.</vt:lpstr>
      <vt:lpstr>Ahora debemos agregar el cambio usando git add + Archivo Donde fue el cambio.</vt:lpstr>
      <vt:lpstr>Usando git status aparece en verde diciendo que esta listo para poner un comentario y subir.  Git commit – m “comentarioNuevo”</vt:lpstr>
      <vt:lpstr>Ya solo falta subirlo a nuestro repositorio web usando Git push</vt:lpstr>
      <vt:lpstr>Comprobamos con git status si todo salió bien. Todo actualizado</vt:lpstr>
      <vt:lpstr>Vemos que cambio el commit, damos clic en el.</vt:lpstr>
      <vt:lpstr>Vemos que aparece nuestro código con dos colores y quien hizo el cambio</vt:lpstr>
      <vt:lpstr>Como se ven los cambios </vt:lpstr>
      <vt:lpstr>Consejos para el commit</vt:lpstr>
      <vt:lpstr>Git hub web</vt:lpstr>
      <vt:lpstr>Consejos de programación</vt:lpstr>
      <vt:lpstr>Agradecimiento.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Git hub</dc:title>
  <dc:creator>Daniel</dc:creator>
  <cp:lastModifiedBy>Daniel Padilla</cp:lastModifiedBy>
  <cp:revision>86</cp:revision>
  <dcterms:created xsi:type="dcterms:W3CDTF">2017-04-08T01:12:47Z</dcterms:created>
  <dcterms:modified xsi:type="dcterms:W3CDTF">2017-04-24T14:39:15Z</dcterms:modified>
</cp:coreProperties>
</file>